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  <p:sldMasterId id="2147483921" r:id="rId2"/>
  </p:sldMasterIdLst>
  <p:notesMasterIdLst>
    <p:notesMasterId r:id="rId22"/>
  </p:notesMasterIdLst>
  <p:handoutMasterIdLst>
    <p:handoutMasterId r:id="rId23"/>
  </p:handoutMasterIdLst>
  <p:sldIdLst>
    <p:sldId id="903" r:id="rId3"/>
    <p:sldId id="606" r:id="rId4"/>
    <p:sldId id="938" r:id="rId5"/>
    <p:sldId id="939" r:id="rId6"/>
    <p:sldId id="940" r:id="rId7"/>
    <p:sldId id="941" r:id="rId8"/>
    <p:sldId id="942" r:id="rId9"/>
    <p:sldId id="944" r:id="rId10"/>
    <p:sldId id="945" r:id="rId11"/>
    <p:sldId id="946" r:id="rId12"/>
    <p:sldId id="947" r:id="rId13"/>
    <p:sldId id="948" r:id="rId14"/>
    <p:sldId id="956" r:id="rId15"/>
    <p:sldId id="949" r:id="rId16"/>
    <p:sldId id="950" r:id="rId17"/>
    <p:sldId id="951" r:id="rId18"/>
    <p:sldId id="952" r:id="rId19"/>
    <p:sldId id="957" r:id="rId20"/>
    <p:sldId id="913" r:id="rId21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aquín" initials="JE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FF"/>
    <a:srgbClr val="FFFF00"/>
    <a:srgbClr val="00FFFF"/>
    <a:srgbClr val="00FF00"/>
    <a:srgbClr val="94B6D2"/>
    <a:srgbClr val="6B859A"/>
    <a:srgbClr val="81875A"/>
    <a:srgbClr val="A5AB81"/>
    <a:srgbClr val="A5AB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91" autoAdjust="0"/>
    <p:restoredTop sz="83215" autoAdjust="0"/>
  </p:normalViewPr>
  <p:slideViewPr>
    <p:cSldViewPr>
      <p:cViewPr>
        <p:scale>
          <a:sx n="70" d="100"/>
          <a:sy n="70" d="100"/>
        </p:scale>
        <p:origin x="1134" y="-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11910"/>
    </p:cViewPr>
  </p:sorterViewPr>
  <p:notesViewPr>
    <p:cSldViewPr>
      <p:cViewPr varScale="1">
        <p:scale>
          <a:sx n="89" d="100"/>
          <a:sy n="89" d="100"/>
        </p:scale>
        <p:origin x="-3780" y="-132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t" anchorCtr="0" compatLnSpc="1">
            <a:prstTxWarp prst="textNoShape">
              <a:avLst/>
            </a:prstTxWarp>
          </a:bodyPr>
          <a:lstStyle>
            <a:lvl1pPr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t" anchorCtr="0" compatLnSpc="1">
            <a:prstTxWarp prst="textNoShape">
              <a:avLst/>
            </a:prstTxWarp>
          </a:bodyPr>
          <a:lstStyle>
            <a:lvl1pPr algn="r"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AEB0BF3A-4235-4C5B-A655-D4EC23BB1264}" type="datetimeFigureOut">
              <a:rPr lang="es-ES"/>
              <a:pPr>
                <a:defRPr/>
              </a:pPr>
              <a:t>29/03/2021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b" anchorCtr="0" compatLnSpc="1">
            <a:prstTxWarp prst="textNoShape">
              <a:avLst/>
            </a:prstTxWarp>
          </a:bodyPr>
          <a:lstStyle>
            <a:lvl1pPr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b" anchorCtr="0" compatLnSpc="1">
            <a:prstTxWarp prst="textNoShape">
              <a:avLst/>
            </a:prstTxWarp>
          </a:bodyPr>
          <a:lstStyle>
            <a:lvl1pPr algn="r"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581C8EAE-8CF1-4C6B-820C-678E9B6C11A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340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t" anchorCtr="0" compatLnSpc="1">
            <a:prstTxWarp prst="textNoShape">
              <a:avLst/>
            </a:prstTxWarp>
          </a:bodyPr>
          <a:lstStyle>
            <a:lvl1pPr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t" anchorCtr="0" compatLnSpc="1">
            <a:prstTxWarp prst="textNoShape">
              <a:avLst/>
            </a:prstTxWarp>
          </a:bodyPr>
          <a:lstStyle>
            <a:lvl1pPr algn="r"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4BD31379-FF6E-44B3-8E9C-CF09D049C722}" type="datetimeFigureOut">
              <a:rPr lang="es-ES"/>
              <a:pPr>
                <a:defRPr/>
              </a:pPr>
              <a:t>29/03/2021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9938"/>
            <a:ext cx="5113338" cy="3835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pPr lvl="0"/>
            <a:endParaRPr lang="es-E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11200" y="4860925"/>
            <a:ext cx="5676900" cy="460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b" anchorCtr="0" compatLnSpc="1">
            <a:prstTxWarp prst="textNoShape">
              <a:avLst/>
            </a:prstTxWarp>
          </a:bodyPr>
          <a:lstStyle>
            <a:lvl1pPr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b" anchorCtr="0" compatLnSpc="1">
            <a:prstTxWarp prst="textNoShape">
              <a:avLst/>
            </a:prstTxWarp>
          </a:bodyPr>
          <a:lstStyle>
            <a:lvl1pPr algn="r"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7CF6D8CB-721C-4448-8F62-F7AB2027A45A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78811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 lIns="87398" tIns="43699" rIns="87398" bIns="43699"/>
          <a:lstStyle/>
          <a:p>
            <a:endParaRPr dirty="0" smtClean="0"/>
          </a:p>
        </p:txBody>
      </p:sp>
    </p:spTree>
    <p:extLst>
      <p:ext uri="{BB962C8B-B14F-4D97-AF65-F5344CB8AC3E}">
        <p14:creationId xmlns:p14="http://schemas.microsoft.com/office/powerpoint/2010/main" val="1652633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6218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0068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8300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0422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9115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3922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8226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6197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8204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2 Marcador de notas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s-ES" dirty="0" smtClean="0"/>
              <a:t>Empezar</a:t>
            </a:r>
            <a:r>
              <a:rPr lang="es-ES" baseline="0" dirty="0" smtClean="0"/>
              <a:t> con el ejemplo del tren en la pizarra</a:t>
            </a:r>
            <a:endParaRPr dirty="0" smtClean="0"/>
          </a:p>
        </p:txBody>
      </p:sp>
      <p:sp>
        <p:nvSpPr>
          <p:cNvPr id="27652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1pPr>
            <a:lvl2pPr marL="742950" indent="-28575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2pPr>
            <a:lvl3pPr marL="1143000" indent="-22860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3pPr>
            <a:lvl4pPr marL="1600200" indent="-22860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4pPr>
            <a:lvl5pPr marL="2057400" indent="-22860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9pPr>
          </a:lstStyle>
          <a:p>
            <a:pPr eaLnBrk="1" hangingPunct="1"/>
            <a:fld id="{0AF56F64-867C-4F01-A88F-45A831BB54D3}" type="slidenum">
              <a:rPr lang="es-ES" smtClean="0">
                <a:latin typeface="Calibri" pitchFamily="34" charset="0"/>
              </a:rPr>
              <a:pPr eaLnBrk="1" hangingPunct="1"/>
              <a:t>19</a:t>
            </a:fld>
            <a:endParaRPr lang="es-ES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476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2 Marcador de notas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s-ES" dirty="0" smtClean="0"/>
              <a:t>Empezar</a:t>
            </a:r>
            <a:r>
              <a:rPr lang="es-ES" baseline="0" dirty="0" smtClean="0"/>
              <a:t> con el ejemplo del tren en la pizarra</a:t>
            </a:r>
            <a:endParaRPr dirty="0" smtClean="0"/>
          </a:p>
        </p:txBody>
      </p:sp>
      <p:sp>
        <p:nvSpPr>
          <p:cNvPr id="27652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1pPr>
            <a:lvl2pPr marL="742950" indent="-28575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2pPr>
            <a:lvl3pPr marL="1143000" indent="-22860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3pPr>
            <a:lvl4pPr marL="1600200" indent="-22860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4pPr>
            <a:lvl5pPr marL="2057400" indent="-22860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9pPr>
          </a:lstStyle>
          <a:p>
            <a:pPr eaLnBrk="1" hangingPunct="1"/>
            <a:fld id="{0AF56F64-867C-4F01-A88F-45A831BB54D3}" type="slidenum">
              <a:rPr lang="es-ES" smtClean="0">
                <a:latin typeface="Calibri" pitchFamily="34" charset="0"/>
              </a:rPr>
              <a:pPr eaLnBrk="1" hangingPunct="1"/>
              <a:t>2</a:t>
            </a:fld>
            <a:endParaRPr lang="es-ES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727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6259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1038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5801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0192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868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836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107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5" name="Rectangle 9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" name="Rectangle 10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 latinLnBrk="0">
              <a:defRPr lang="es-ES" cap="all" baseline="0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/>
          <a:lstStyle>
            <a:lvl1pPr marL="0" indent="0" algn="l" latinLnBrk="0">
              <a:buNone/>
              <a:defRPr lang="es-ES"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fontAlgn="auto" latinLnBrk="0">
              <a:spcBef>
                <a:spcPts val="0"/>
              </a:spcBef>
              <a:spcAft>
                <a:spcPts val="0"/>
              </a:spcAft>
              <a:defRPr lang="es-ES" sz="200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r>
              <a:t>12/9/2006 8:40 a.m.</a:t>
            </a:r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  <a:prstGeom prst="rect">
            <a:avLst/>
          </a:prstGeom>
        </p:spPr>
        <p:txBody>
          <a:bodyPr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lang="es-ES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r>
              <a:t>Área de Arquitectura y Tecnología de Computadores  Departamento de Informática de la Universidad de Oviedo</a:t>
            </a:r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 latinLnBrk="0">
              <a:defRPr lang="es-ES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B538FE9-F51D-45C8-A6C2-A64AE7CE82D1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6902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n con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-9525" y="3071813"/>
            <a:ext cx="9144000" cy="2030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" name="Rectangle 8"/>
          <p:cNvSpPr/>
          <p:nvPr/>
        </p:nvSpPr>
        <p:spPr>
          <a:xfrm>
            <a:off x="-9525" y="3143250"/>
            <a:ext cx="1463675" cy="187642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7" name="Rectangle 9"/>
          <p:cNvSpPr/>
          <p:nvPr/>
        </p:nvSpPr>
        <p:spPr>
          <a:xfrm>
            <a:off x="1544638" y="3143250"/>
            <a:ext cx="7599362" cy="18669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8" name="Rectangle 10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129210"/>
            <a:ext cx="7315200" cy="685800"/>
          </a:xfrm>
        </p:spPr>
        <p:txBody>
          <a:bodyPr/>
          <a:lstStyle>
            <a:lvl1pPr marL="0" indent="0" latinLnBrk="0">
              <a:buFontTx/>
              <a:buNone/>
              <a:defRPr lang="es-ES" sz="1700"/>
            </a:lvl1pPr>
            <a:lvl2pPr>
              <a:buFontTx/>
              <a:buNone/>
              <a:defRPr lang="es-ES" sz="1200"/>
            </a:lvl2pPr>
            <a:lvl3pPr>
              <a:buFontTx/>
              <a:buNone/>
              <a:defRPr lang="es-ES" sz="1000"/>
            </a:lvl3pPr>
            <a:lvl4pPr>
              <a:buFontTx/>
              <a:buNone/>
              <a:defRPr lang="es-ES" sz="900"/>
            </a:lvl4pPr>
            <a:lvl5pPr>
              <a:buFontTx/>
              <a:buNone/>
              <a:defRPr lang="es-ES" sz="9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14686"/>
            <a:ext cx="7315200" cy="1762124"/>
          </a:xfrm>
        </p:spPr>
        <p:txBody>
          <a:bodyPr/>
          <a:lstStyle>
            <a:lvl1pPr algn="l" latinLnBrk="0">
              <a:buNone/>
              <a:defRPr lang="es-ES" sz="2800" b="0">
                <a:solidFill>
                  <a:srgbClr val="FFFFFF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5891213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1600200" y="5891213"/>
            <a:ext cx="4572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2007226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  <a:endParaRPr lang="es-ES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600A906-C2FB-4795-8E51-6D6274AD6F5F}" type="slidenum">
              <a:rPr/>
              <a:pPr>
                <a:defRPr/>
              </a:pPr>
              <a:t>‹Nº›</a:t>
            </a:fld>
            <a:endParaRPr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198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y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5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  <a:endParaRPr lang="es-ES">
              <a:solidFill>
                <a:schemeClr val="tx1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D3618030-6D3D-402E-A03C-E78122D1EAC1}" type="slidenum">
              <a:rPr/>
              <a:pPr>
                <a:defRPr/>
              </a:pPr>
              <a:t>‹Nº›</a:t>
            </a:fld>
            <a:endParaRPr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835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ido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12000" y="1764824"/>
            <a:ext cx="8138864" cy="172346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1560" y="4141087"/>
            <a:ext cx="8119541" cy="2020479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1560" y="3501008"/>
            <a:ext cx="8138864" cy="360040"/>
          </a:xfrm>
          <a:solidFill>
            <a:schemeClr val="accent2"/>
          </a:solidFill>
        </p:spPr>
        <p:txBody>
          <a:bodyPr rtlCol="0" anchor="ctr"/>
          <a:lstStyle>
            <a:lvl1pPr marL="0" indent="0" latinLnBrk="0">
              <a:buFontTx/>
              <a:buNone/>
              <a:defRPr lang="es-ES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609600" y="1124744"/>
            <a:ext cx="8138864" cy="360040"/>
          </a:xfrm>
          <a:solidFill>
            <a:schemeClr val="accent1"/>
          </a:solidFill>
        </p:spPr>
        <p:txBody>
          <a:bodyPr rtlCol="0" anchor="ctr"/>
          <a:lstStyle>
            <a:lvl1pPr marL="0" indent="0" latinLnBrk="0">
              <a:buFontTx/>
              <a:buNone/>
              <a:defRPr lang="es-ES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EE5BBF4B-56F8-42E1-9F58-3ABCBB4C4E99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7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3696724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FA6082-3A85-4E14-87A1-419F2C27F0AF}" type="slidenum">
              <a:rPr/>
              <a:pPr>
                <a:defRPr/>
              </a:pPr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6765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60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Imagen con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-9525" y="3071813"/>
            <a:ext cx="9144000" cy="2030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" name="Rectangle 8"/>
          <p:cNvSpPr/>
          <p:nvPr/>
        </p:nvSpPr>
        <p:spPr>
          <a:xfrm>
            <a:off x="-9525" y="3143250"/>
            <a:ext cx="1463675" cy="187642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7" name="Rectangle 9"/>
          <p:cNvSpPr/>
          <p:nvPr/>
        </p:nvSpPr>
        <p:spPr>
          <a:xfrm>
            <a:off x="1544638" y="3143250"/>
            <a:ext cx="7599362" cy="18669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8" name="Rectangle 10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129210"/>
            <a:ext cx="7315200" cy="685800"/>
          </a:xfrm>
        </p:spPr>
        <p:txBody>
          <a:bodyPr/>
          <a:lstStyle>
            <a:lvl1pPr marL="0" indent="0" latinLnBrk="0">
              <a:buFontTx/>
              <a:buNone/>
              <a:defRPr lang="es-ES" sz="1700"/>
            </a:lvl1pPr>
            <a:lvl2pPr>
              <a:buFontTx/>
              <a:buNone/>
              <a:defRPr lang="es-ES" sz="1200"/>
            </a:lvl2pPr>
            <a:lvl3pPr>
              <a:buFontTx/>
              <a:buNone/>
              <a:defRPr lang="es-ES" sz="1000"/>
            </a:lvl3pPr>
            <a:lvl4pPr>
              <a:buFontTx/>
              <a:buNone/>
              <a:defRPr lang="es-ES" sz="900"/>
            </a:lvl4pPr>
            <a:lvl5pPr>
              <a:buFontTx/>
              <a:buNone/>
              <a:defRPr lang="es-ES" sz="9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14686"/>
            <a:ext cx="7315200" cy="1762124"/>
          </a:xfrm>
        </p:spPr>
        <p:txBody>
          <a:bodyPr/>
          <a:lstStyle>
            <a:lvl1pPr algn="l" latinLnBrk="0">
              <a:buNone/>
              <a:defRPr lang="es-ES" sz="2800" b="0">
                <a:solidFill>
                  <a:srgbClr val="FFFFFF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5891213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1600200" y="5891213"/>
            <a:ext cx="4572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935213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ido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texto"/>
          <p:cNvSpPr>
            <a:spLocks noGrp="1"/>
          </p:cNvSpPr>
          <p:nvPr>
            <p:ph type="body" sz="quarter" idx="15"/>
          </p:nvPr>
        </p:nvSpPr>
        <p:spPr>
          <a:xfrm>
            <a:off x="179512" y="180000"/>
            <a:ext cx="8784976" cy="1304784"/>
          </a:xfr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17" name="14 Marcador de texto"/>
          <p:cNvSpPr>
            <a:spLocks noGrp="1"/>
          </p:cNvSpPr>
          <p:nvPr>
            <p:ph type="body" sz="quarter" idx="16"/>
          </p:nvPr>
        </p:nvSpPr>
        <p:spPr>
          <a:xfrm>
            <a:off x="179377" y="1628800"/>
            <a:ext cx="8785248" cy="5040560"/>
          </a:xfr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3"/>
          </p:nvPr>
        </p:nvSpPr>
        <p:spPr>
          <a:xfrm rot="16200000">
            <a:off x="8130182" y="650478"/>
            <a:ext cx="1308571" cy="360040"/>
          </a:xfrm>
          <a:solidFill>
            <a:schemeClr val="accent1"/>
          </a:solidFill>
        </p:spPr>
        <p:txBody>
          <a:bodyPr rtlCol="0" anchor="ctr"/>
          <a:lstStyle>
            <a:lvl1pPr marL="0" indent="0" algn="ctr" latinLnBrk="0">
              <a:buFontTx/>
              <a:buNone/>
              <a:defRPr lang="es-ES" sz="1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4"/>
          </p:nvPr>
        </p:nvSpPr>
        <p:spPr>
          <a:xfrm rot="16200000">
            <a:off x="6264188" y="3969060"/>
            <a:ext cx="5040560" cy="360040"/>
          </a:xfrm>
          <a:solidFill>
            <a:schemeClr val="accent2"/>
          </a:solidFill>
        </p:spPr>
        <p:txBody>
          <a:bodyPr rtlCol="0" anchor="ctr">
            <a:noAutofit/>
          </a:bodyPr>
          <a:lstStyle>
            <a:lvl1pPr marL="0" indent="0" algn="ctr" latinLnBrk="0">
              <a:buFontTx/>
              <a:buNone/>
              <a:defRPr lang="es-ES" sz="1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6" name="5 Marcador de SmartArt"/>
          <p:cNvSpPr>
            <a:spLocks noGrp="1"/>
          </p:cNvSpPr>
          <p:nvPr>
            <p:ph type="dgm" sz="quarter" idx="17"/>
          </p:nvPr>
        </p:nvSpPr>
        <p:spPr>
          <a:xfrm>
            <a:off x="6588424" y="188640"/>
            <a:ext cx="1800000" cy="1440000"/>
          </a:xfr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201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" dur="indefinit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mph" presetSubtype="0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7" dur="indefinite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nimBg="1">
        <p:tmplLst>
          <p:tmpl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5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5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 build="p" animBg="1">
        <p:tmplLst>
          <p:tmpl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5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5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 animBg="1">
        <p:tmplLst>
          <p:tmpl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7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7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 uiExpand="1" build="p" animBg="1">
        <p:tmplLst>
          <p:tmpl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7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7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6" grpId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1922463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5" name="Rectangle 7"/>
          <p:cNvSpPr/>
          <p:nvPr/>
        </p:nvSpPr>
        <p:spPr>
          <a:xfrm>
            <a:off x="0" y="1327150"/>
            <a:ext cx="1295400" cy="18573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" name="Rectangle 8"/>
          <p:cNvSpPr/>
          <p:nvPr/>
        </p:nvSpPr>
        <p:spPr>
          <a:xfrm>
            <a:off x="1371600" y="1327150"/>
            <a:ext cx="7772400" cy="1857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3327411"/>
            <a:ext cx="7123113" cy="1673225"/>
          </a:xfrm>
        </p:spPr>
        <p:txBody>
          <a:bodyPr anchor="t"/>
          <a:lstStyle>
            <a:lvl1pPr latinLnBrk="0">
              <a:buNone/>
              <a:defRPr lang="es-ES" sz="2800">
                <a:solidFill>
                  <a:schemeClr val="tx2"/>
                </a:solidFill>
              </a:defRPr>
            </a:lvl1pPr>
            <a:lvl2pPr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998677"/>
            <a:ext cx="7620000" cy="990600"/>
          </a:xfrm>
        </p:spPr>
        <p:txBody>
          <a:bodyPr/>
          <a:lstStyle>
            <a:lvl1pPr algn="l" latinLnBrk="0">
              <a:buNone/>
              <a:defRPr lang="es-ES" sz="4400" b="0" cap="none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2151063"/>
            <a:ext cx="1295400" cy="701675"/>
          </a:xfrm>
        </p:spPr>
        <p:txBody>
          <a:bodyPr>
            <a:noAutofit/>
          </a:bodyPr>
          <a:lstStyle>
            <a:lvl1pPr latinLnBrk="0">
              <a:defRPr lang="es-ES"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ECD5E40-90BF-46F4-B389-D520B7A579AD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</a:t>
            </a:r>
          </a:p>
          <a:p>
            <a:pPr>
              <a:defRPr/>
            </a:pPr>
            <a:r>
              <a:rPr lang="es-ES"/>
              <a:t>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315836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ido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6B736C03-BA79-43AC-8496-DA3B1FE6FB96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215620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Contenido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12000" y="1144800"/>
            <a:ext cx="8138864" cy="2343489"/>
          </a:xfrm>
        </p:spPr>
        <p:txBody>
          <a:bodyPr/>
          <a:lstStyle/>
          <a:p>
            <a:pPr lvl="0"/>
            <a:r>
              <a:rPr lang="es-ES" noProof="0" dirty="0" smtClean="0"/>
              <a:t>Haga clic para modificar el estilo de texto del patrón</a:t>
            </a:r>
          </a:p>
          <a:p>
            <a:pPr lvl="1"/>
            <a:r>
              <a:rPr lang="es-ES" noProof="0" dirty="0" smtClean="0"/>
              <a:t>Segundo nivel</a:t>
            </a:r>
          </a:p>
          <a:p>
            <a:pPr lvl="2"/>
            <a:r>
              <a:rPr lang="es-ES" noProof="0" dirty="0" smtClean="0"/>
              <a:t>Tercer nivel</a:t>
            </a:r>
          </a:p>
          <a:p>
            <a:pPr lvl="3"/>
            <a:r>
              <a:rPr lang="es-ES" noProof="0" dirty="0" smtClean="0"/>
              <a:t>Cuarto nivel</a:t>
            </a:r>
          </a:p>
          <a:p>
            <a:pPr lvl="4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1560" y="3501009"/>
            <a:ext cx="8119541" cy="2660558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837B66DD-A152-4B31-8B52-FF3928EBF49F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605490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ido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12000" y="1144801"/>
            <a:ext cx="8138864" cy="1276088"/>
          </a:xfrm>
        </p:spPr>
        <p:txBody>
          <a:bodyPr/>
          <a:lstStyle/>
          <a:p>
            <a:pPr lvl="0"/>
            <a:r>
              <a:rPr lang="es-ES" noProof="0" dirty="0" smtClean="0"/>
              <a:t>Haga clic para modificar el estilo de texto del patrón</a:t>
            </a:r>
          </a:p>
          <a:p>
            <a:pPr lvl="1"/>
            <a:r>
              <a:rPr lang="es-ES" noProof="0" dirty="0" smtClean="0"/>
              <a:t>Segundo nivel</a:t>
            </a:r>
          </a:p>
          <a:p>
            <a:pPr lvl="2"/>
            <a:r>
              <a:rPr lang="es-ES" noProof="0" dirty="0" smtClean="0"/>
              <a:t>Tercer nivel</a:t>
            </a:r>
          </a:p>
          <a:p>
            <a:pPr lvl="3"/>
            <a:r>
              <a:rPr lang="es-ES" noProof="0" dirty="0" smtClean="0"/>
              <a:t>Cuarto nivel</a:t>
            </a:r>
          </a:p>
          <a:p>
            <a:pPr lvl="4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1560" y="2420888"/>
            <a:ext cx="8119541" cy="129240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837B66DD-A152-4B31-8B52-FF3928EBF49F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/>
          </p:nvPr>
        </p:nvSpPr>
        <p:spPr>
          <a:xfrm>
            <a:off x="611560" y="3717032"/>
            <a:ext cx="8138864" cy="1368152"/>
          </a:xfrm>
        </p:spPr>
        <p:txBody>
          <a:bodyPr/>
          <a:lstStyle/>
          <a:p>
            <a:pPr lvl="0"/>
            <a:r>
              <a:rPr lang="es-ES" noProof="0" dirty="0" smtClean="0"/>
              <a:t>Haga clic para modificar el estilo de texto del patrón</a:t>
            </a:r>
          </a:p>
          <a:p>
            <a:pPr lvl="1"/>
            <a:r>
              <a:rPr lang="es-ES" noProof="0" dirty="0" smtClean="0"/>
              <a:t>Segundo nivel</a:t>
            </a:r>
          </a:p>
          <a:p>
            <a:pPr lvl="2"/>
            <a:r>
              <a:rPr lang="es-ES" noProof="0" dirty="0" smtClean="0"/>
              <a:t>Tercer nivel</a:t>
            </a:r>
          </a:p>
          <a:p>
            <a:pPr lvl="3"/>
            <a:r>
              <a:rPr lang="es-ES" noProof="0" dirty="0" smtClean="0"/>
              <a:t>Cuarto nivel</a:t>
            </a:r>
          </a:p>
          <a:p>
            <a:pPr lvl="4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611560" y="5085184"/>
            <a:ext cx="8138864" cy="1152128"/>
          </a:xfrm>
        </p:spPr>
        <p:txBody>
          <a:bodyPr/>
          <a:lstStyle/>
          <a:p>
            <a:pPr lvl="0"/>
            <a:r>
              <a:rPr lang="es-ES" noProof="0" dirty="0" smtClean="0"/>
              <a:t>Haga clic para modificar el estilo de texto del patrón</a:t>
            </a:r>
          </a:p>
          <a:p>
            <a:pPr lvl="1"/>
            <a:r>
              <a:rPr lang="es-ES" noProof="0" dirty="0" smtClean="0"/>
              <a:t>Segundo nivel</a:t>
            </a:r>
          </a:p>
          <a:p>
            <a:pPr lvl="2"/>
            <a:r>
              <a:rPr lang="es-ES" noProof="0" dirty="0" smtClean="0"/>
              <a:t>Tercer nivel</a:t>
            </a:r>
          </a:p>
          <a:p>
            <a:pPr lvl="3"/>
            <a:r>
              <a:rPr lang="es-ES" noProof="0" dirty="0" smtClean="0"/>
              <a:t>Cuarto nivel</a:t>
            </a:r>
          </a:p>
          <a:p>
            <a:pPr lvl="4"/>
            <a:r>
              <a:rPr lang="es-ES" noProof="0" dirty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65485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 latinLnBrk="0">
              <a:defRPr lang="es-ES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 latinLnBrk="0">
              <a:buFontTx/>
              <a:buNone/>
              <a:defRPr lang="es-ES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 latinLnBrk="0">
              <a:buFontTx/>
              <a:buNone/>
              <a:defRPr lang="es-ES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068AD3FA-C50F-4DA4-ADB9-E61C5A143001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1575081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lang="es-ES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2511D5F-C0E0-47E8-993F-D590F5CB72E3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"/>
          </p:nvPr>
        </p:nvSpPr>
        <p:spPr>
          <a:xfrm>
            <a:off x="612000" y="1144800"/>
            <a:ext cx="8138864" cy="502050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057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 latinLnBrk="0">
              <a:defRPr lang="es-ES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DD5784AD-441E-4836-90CD-7DA8321FFB4A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8533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 latinLnBrk="0">
              <a:buNone/>
              <a:defRPr lang="es-ES" sz="4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latinLnBrk="0">
              <a:spcAft>
                <a:spcPts val="1000"/>
              </a:spcAft>
              <a:buNone/>
              <a:defRPr lang="es-ES" sz="1800"/>
            </a:lvl1pPr>
            <a:lvl2pPr>
              <a:buNone/>
              <a:defRPr lang="es-ES" sz="1200"/>
            </a:lvl2pPr>
            <a:lvl3pPr>
              <a:buNone/>
              <a:defRPr lang="es-ES" sz="1000"/>
            </a:lvl3pPr>
            <a:lvl4pPr>
              <a:buNone/>
              <a:defRPr lang="es-ES" sz="900"/>
            </a:lvl4pPr>
            <a:lvl5pPr>
              <a:buNone/>
              <a:defRPr lang="es-ES" sz="9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lang="es-ES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0F045B6-C1E5-4978-BCD7-86D6D3E30311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9711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/>
          <p:cNvSpPr/>
          <p:nvPr userDrawn="1"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027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0"/>
            <a:ext cx="81534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775" y="1143000"/>
            <a:ext cx="8153400" cy="49831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s-ES" noProof="0" dirty="0"/>
              <a:t>Haga clic para modificar los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  <a:p>
            <a:pPr lvl="5"/>
            <a:r>
              <a:rPr lang="es-ES" noProof="0" dirty="0"/>
              <a:t>Sexto nivel</a:t>
            </a:r>
          </a:p>
          <a:p>
            <a:pPr lvl="6"/>
            <a:r>
              <a:rPr lang="es-ES" noProof="0" dirty="0"/>
              <a:t>Séptimo nivel</a:t>
            </a:r>
          </a:p>
          <a:p>
            <a:pPr lvl="7"/>
            <a:r>
              <a:rPr lang="es-ES" noProof="0" dirty="0"/>
              <a:t>Octavo nivel</a:t>
            </a:r>
          </a:p>
          <a:p>
            <a:pPr lvl="8"/>
            <a:r>
              <a:rPr lang="es-ES" noProof="0" dirty="0"/>
              <a:t>Noveno nivel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714375"/>
            <a:ext cx="9144000" cy="32067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8" name="Rectangle 7"/>
          <p:cNvSpPr/>
          <p:nvPr/>
        </p:nvSpPr>
        <p:spPr>
          <a:xfrm>
            <a:off x="0" y="760413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590550" y="760413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215313" y="6569471"/>
            <a:ext cx="604837" cy="315913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fontAlgn="auto" latinLnBrk="0">
              <a:spcBef>
                <a:spcPts val="0"/>
              </a:spcBef>
              <a:spcAft>
                <a:spcPts val="0"/>
              </a:spcAft>
              <a:defRPr lang="es-ES" sz="1800" b="1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CD9FA18-9DDC-49D7-B68B-7D44608702D3}" type="slidenum">
              <a:rPr/>
              <a:pPr>
                <a:defRPr/>
              </a:pPr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36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06" r:id="rId14"/>
    <p:sldLayoutId id="2147483935" r:id="rId15"/>
    <p:sldLayoutId id="2147483937" r:id="rId1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6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" dur="indefinite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6" dur="indefinite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6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7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8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9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 build="p">
        <p:tmplLst>
          <p:tmpl lvl="1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6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7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8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9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s-ES" sz="3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lang="es-ES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lang="es-ES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lang="es-ES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itchFamily="2" charset="2"/>
        <a:buChar char="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775" y="1143000"/>
            <a:ext cx="8153400" cy="49831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  <a:p>
            <a:pPr lvl="5"/>
            <a:r>
              <a:rPr lang="es-ES" dirty="0"/>
              <a:t>Sexto nivel</a:t>
            </a:r>
          </a:p>
          <a:p>
            <a:pPr lvl="6"/>
            <a:r>
              <a:rPr lang="es-ES" dirty="0"/>
              <a:t>Séptimo nivel</a:t>
            </a:r>
          </a:p>
          <a:p>
            <a:pPr lvl="7"/>
            <a:r>
              <a:rPr lang="es-ES" dirty="0"/>
              <a:t>Octavo nivel</a:t>
            </a:r>
          </a:p>
          <a:p>
            <a:pPr lvl="8"/>
            <a:r>
              <a:rPr lang="es-ES" dirty="0"/>
              <a:t>Noveno nivel</a:t>
            </a:r>
          </a:p>
        </p:txBody>
      </p:sp>
    </p:spTree>
    <p:extLst>
      <p:ext uri="{BB962C8B-B14F-4D97-AF65-F5344CB8AC3E}">
        <p14:creationId xmlns:p14="http://schemas.microsoft.com/office/powerpoint/2010/main" val="281010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s-ES" sz="3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lang="es-ES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lang="es-ES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lang="es-ES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itchFamily="2" charset="2"/>
        <a:buChar char="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wwarby/1560299370" TargetMode="External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9" Type="http://schemas.openxmlformats.org/officeDocument/2006/relationships/hyperlink" Target="https://learnopencv.com/non-photorealistic-rendering-using-opencv-python-c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docs.opencv.org/master/d1/d5c/tutorial_py_kmeans_opencv.html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hyperlink" Target="https://colab.research.google.com/github/albertofernandezvillan/dl-ml-notebooks/blob/main/references_for_main_image_processing_techniques_in_opencv.ipynb" TargetMode="Externa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albertofernandezvillan/computer-vision-and-deep-learning-course/blob/main/references_for_main_image_processing_techniques_in_opencv.ipynb" TargetMode="External"/><Relationship Id="rId11" Type="http://schemas.openxmlformats.org/officeDocument/2006/relationships/image" Target="../media/image51.png"/><Relationship Id="rId5" Type="http://schemas.openxmlformats.org/officeDocument/2006/relationships/image" Target="../media/image6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5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lbertofernandezvillan/computer-vision-and-deep-learning-course/blob/main/inpaint_algorithm_in_opencv.ipynb" TargetMode="External"/><Relationship Id="rId13" Type="http://schemas.openxmlformats.org/officeDocument/2006/relationships/hyperlink" Target="https://colab.research.google.com/github/albertofernandezvillan/dl-ml-notebooks/blob/main/geometric_image_transformations_opencv.ipynb" TargetMode="External"/><Relationship Id="rId18" Type="http://schemas.openxmlformats.org/officeDocument/2006/relationships/hyperlink" Target="https://colab.research.google.com/github/albertofernandezvillan/dl-ml-notebooks/blob/main/k_means_clustering_opencv.ipynb" TargetMode="External"/><Relationship Id="rId3" Type="http://schemas.openxmlformats.org/officeDocument/2006/relationships/image" Target="../media/image5.png"/><Relationship Id="rId21" Type="http://schemas.openxmlformats.org/officeDocument/2006/relationships/image" Target="../media/image7.png"/><Relationship Id="rId7" Type="http://schemas.openxmlformats.org/officeDocument/2006/relationships/hyperlink" Target="https://github.com/albertofernandezvillan/computer-vision-and-deep-learning-course/blob/main/computational_photography_module_opencv.ipynb" TargetMode="External"/><Relationship Id="rId12" Type="http://schemas.openxmlformats.org/officeDocument/2006/relationships/image" Target="../media/image6.png"/><Relationship Id="rId17" Type="http://schemas.openxmlformats.org/officeDocument/2006/relationships/hyperlink" Target="https://colab.research.google.com/github/albertofernandezvillan/dl-ml-notebooks/blob/main/inpaint_algorithm_in_opencv.ipynb" TargetMode="External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colab.research.google.com/github/albertofernandezvillan/dl-ml-notebooks/blob/main/computational_photography_module_opencv.ipynb" TargetMode="External"/><Relationship Id="rId20" Type="http://schemas.openxmlformats.org/officeDocument/2006/relationships/hyperlink" Target="https://colab.research.google.com/github/albertofernandezvillan/dl-ml-notebooks/blob/main/references_for_main_image_processing_techniques_in_opencv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lbertofernandezvillan/computer-vision-and-deep-learning-course/blob/main/visual_interface_image_processing_opencv.ipynb" TargetMode="External"/><Relationship Id="rId11" Type="http://schemas.openxmlformats.org/officeDocument/2006/relationships/hyperlink" Target="https://github.com/albertofernandezvillan/computer-vision-and-deep-learning-course/blob/main/references_for_main_image_processing_techniques_in_opencv.ipynb" TargetMode="External"/><Relationship Id="rId5" Type="http://schemas.openxmlformats.org/officeDocument/2006/relationships/hyperlink" Target="https://github.com/albertofernandezvillan/computer-vision-and-deep-learning-course/blob/main/opencv_sliders_introduction_image_processing.ipynb" TargetMode="External"/><Relationship Id="rId15" Type="http://schemas.openxmlformats.org/officeDocument/2006/relationships/hyperlink" Target="https://colab.research.google.com/github/albertofernandezvillan/dl-ml-notebooks/blob/main/visual_interface_image_processing_opencv.ipynb" TargetMode="External"/><Relationship Id="rId10" Type="http://schemas.openxmlformats.org/officeDocument/2006/relationships/hyperlink" Target="https://github.com/albertofernandezvillan/computer-vision-and-deep-learning-course/blob/main/face_processing.ipynb" TargetMode="External"/><Relationship Id="rId19" Type="http://schemas.openxmlformats.org/officeDocument/2006/relationships/hyperlink" Target="https://colab.research.google.com/github/albertofernandezvillan/dl-ml-notebooks/blob/main/face_processing.ipynb" TargetMode="External"/><Relationship Id="rId4" Type="http://schemas.openxmlformats.org/officeDocument/2006/relationships/hyperlink" Target="https://github.com/albertofernandezvillan/computer-vision-and-deep-learning-course/blob/main/geometric_image_transformations_opencv.ipynb" TargetMode="External"/><Relationship Id="rId9" Type="http://schemas.openxmlformats.org/officeDocument/2006/relationships/hyperlink" Target="https://github.com/albertofernandezvillan/computer-vision-and-deep-learning-course/blob/main/k_means_clustering_opencv.ipynb" TargetMode="External"/><Relationship Id="rId14" Type="http://schemas.openxmlformats.org/officeDocument/2006/relationships/hyperlink" Target="https://colab.research.google.com/github/albertofernandezvillan/dl-ml-notebooks/blob/main/opencv_sliders_introduction_image_processing.ipynb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2 Título"/>
          <p:cNvSpPr>
            <a:spLocks noGrp="1"/>
          </p:cNvSpPr>
          <p:nvPr>
            <p:ph type="title"/>
          </p:nvPr>
        </p:nvSpPr>
        <p:spPr>
          <a:xfrm>
            <a:off x="1595438" y="4005063"/>
            <a:ext cx="7369050" cy="800299"/>
          </a:xfrm>
        </p:spPr>
        <p:txBody>
          <a:bodyPr>
            <a:normAutofit fontScale="90000"/>
          </a:bodyPr>
          <a:lstStyle/>
          <a:p>
            <a:r>
              <a:rPr lang="es-ES" sz="3600" dirty="0"/>
              <a:t>Visión por computador en la nueva era de la Inteligencia Artificial y el Deep </a:t>
            </a:r>
            <a:r>
              <a:rPr lang="es-ES" sz="3600" dirty="0" err="1"/>
              <a:t>Learning</a:t>
            </a:r>
            <a:endParaRPr sz="3600" dirty="0" smtClean="0"/>
          </a:p>
        </p:txBody>
      </p:sp>
      <p:sp>
        <p:nvSpPr>
          <p:cNvPr id="3" name="2 Rectángulo"/>
          <p:cNvSpPr/>
          <p:nvPr/>
        </p:nvSpPr>
        <p:spPr>
          <a:xfrm>
            <a:off x="-19050" y="0"/>
            <a:ext cx="9161462" cy="31409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-9525" y="5085184"/>
            <a:ext cx="9163050" cy="17728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338" name="1 Marcador de texto"/>
          <p:cNvSpPr>
            <a:spLocks noGrp="1"/>
          </p:cNvSpPr>
          <p:nvPr>
            <p:ph type="body" sz="half" idx="2"/>
          </p:nvPr>
        </p:nvSpPr>
        <p:spPr bwMode="auto">
          <a:xfrm>
            <a:off x="1547664" y="5129212"/>
            <a:ext cx="6818461" cy="1728788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>
              <a:spcBef>
                <a:spcPct val="0"/>
              </a:spcBef>
            </a:pPr>
            <a:r>
              <a:rPr lang="es-ES" b="1" dirty="0"/>
              <a:t>Rubén </a:t>
            </a:r>
            <a:r>
              <a:rPr lang="es-ES" b="1" dirty="0" err="1" smtClean="0"/>
              <a:t>Usamentiaga</a:t>
            </a:r>
            <a:r>
              <a:rPr lang="es-ES" b="1" dirty="0" smtClean="0"/>
              <a:t>*, Alberto </a:t>
            </a:r>
            <a:r>
              <a:rPr lang="es-ES" b="1" dirty="0" err="1" smtClean="0"/>
              <a:t>Fernándezº</a:t>
            </a:r>
            <a:endParaRPr lang="es-ES" b="1" dirty="0" smtClean="0"/>
          </a:p>
          <a:p>
            <a:pPr>
              <a:spcBef>
                <a:spcPct val="0"/>
              </a:spcBef>
            </a:pPr>
            <a:r>
              <a:rPr lang="es-ES" b="1" dirty="0" smtClean="0"/>
              <a:t>* </a:t>
            </a:r>
            <a:r>
              <a:rPr lang="es-ES" b="1" dirty="0" err="1" smtClean="0"/>
              <a:t>University</a:t>
            </a:r>
            <a:r>
              <a:rPr lang="es-ES" b="1" dirty="0" smtClean="0"/>
              <a:t> of Oviedo</a:t>
            </a:r>
          </a:p>
          <a:p>
            <a:pPr>
              <a:spcBef>
                <a:spcPct val="0"/>
              </a:spcBef>
            </a:pPr>
            <a:r>
              <a:rPr lang="es-ES" b="1" dirty="0" smtClean="0"/>
              <a:t>º TSK</a:t>
            </a:r>
            <a:endParaRPr lang="es-ES" dirty="0"/>
          </a:p>
          <a:p>
            <a:pPr>
              <a:spcBef>
                <a:spcPct val="0"/>
              </a:spcBef>
            </a:pPr>
            <a:endParaRPr lang="es-ES" dirty="0"/>
          </a:p>
          <a:p>
            <a:pPr>
              <a:spcBef>
                <a:spcPct val="0"/>
              </a:spcBef>
            </a:pPr>
            <a:endParaRPr lang="es-ES" i="1" dirty="0"/>
          </a:p>
          <a:p>
            <a:pPr>
              <a:spcBef>
                <a:spcPct val="0"/>
              </a:spcBef>
            </a:pPr>
            <a:r>
              <a:rPr lang="es-ES" dirty="0" smtClean="0"/>
              <a:t>Gijón (</a:t>
            </a:r>
            <a:r>
              <a:rPr lang="es-ES" dirty="0" err="1" smtClean="0"/>
              <a:t>Spain</a:t>
            </a:r>
            <a:r>
              <a:rPr lang="es-ES" dirty="0" smtClean="0"/>
              <a:t>)</a:t>
            </a:r>
            <a:endParaRPr lang="es-ES" dirty="0"/>
          </a:p>
          <a:p>
            <a:pPr>
              <a:spcBef>
                <a:spcPct val="0"/>
              </a:spcBef>
            </a:pPr>
            <a:r>
              <a:rPr lang="es-ES" dirty="0" smtClean="0"/>
              <a:t>5 – 16 </a:t>
            </a:r>
            <a:r>
              <a:rPr lang="es-ES" dirty="0" err="1" smtClean="0"/>
              <a:t>April</a:t>
            </a:r>
            <a:r>
              <a:rPr lang="es-ES" dirty="0" smtClean="0"/>
              <a:t> 2021</a:t>
            </a:r>
            <a:endParaRPr lang="es-ES" dirty="0"/>
          </a:p>
          <a:p>
            <a:pPr>
              <a:spcBef>
                <a:spcPct val="0"/>
              </a:spcBef>
            </a:pP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3" y="132157"/>
            <a:ext cx="2880320" cy="288032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185" y="133410"/>
            <a:ext cx="5313287" cy="287414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95438" y="3169783"/>
            <a:ext cx="78010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24292E"/>
                </a:solidFill>
                <a:latin typeface="-apple-system"/>
              </a:rPr>
              <a:t>Computer vision in the new era of Artificial Intelligence and Deep Learning</a:t>
            </a:r>
            <a:endParaRPr lang="en-US" sz="2200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581525" y="6202339"/>
            <a:ext cx="4572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https</a:t>
            </a:r>
            <a:r>
              <a:rPr lang="es-ES">
                <a:solidFill>
                  <a:schemeClr val="bg1"/>
                </a:solidFill>
              </a:rPr>
              <a:t>://</a:t>
            </a:r>
            <a:r>
              <a:rPr lang="es-ES" smtClean="0">
                <a:solidFill>
                  <a:schemeClr val="bg1"/>
                </a:solidFill>
              </a:rPr>
              <a:t>github.com/albertofernandezvillan/computer-vision-and-deep-learning-course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6202339"/>
            <a:ext cx="585589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5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Sliders in </a:t>
            </a:r>
            <a:r>
              <a:rPr lang="en-GB" dirty="0" err="1" smtClean="0"/>
              <a:t>Colab</a:t>
            </a:r>
            <a:r>
              <a:rPr lang="en-GB" dirty="0" smtClean="0"/>
              <a:t> </a:t>
            </a:r>
            <a:r>
              <a:rPr lang="en-GB" dirty="0"/>
              <a:t>for image processing</a:t>
            </a:r>
            <a:endParaRPr lang="en-GB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8539163" y="6597352"/>
            <a:ext cx="604837" cy="315913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fld id="{837B66DD-A152-4B31-8B52-FF3928EBF49F}" type="slidenum">
              <a:rPr lang="es-ES" smtClean="0"/>
              <a:pPr>
                <a:defRPr/>
              </a:pPr>
              <a:t>10</a:t>
            </a:fld>
            <a:endParaRPr lang="es-ES"/>
          </a:p>
        </p:txBody>
      </p:sp>
      <p:sp>
        <p:nvSpPr>
          <p:cNvPr id="3" name="Rectángulo 2"/>
          <p:cNvSpPr/>
          <p:nvPr/>
        </p:nvSpPr>
        <p:spPr>
          <a:xfrm>
            <a:off x="609600" y="1141889"/>
            <a:ext cx="7158508" cy="6924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#@title Parameters for blurring { run: "auto" </a:t>
            </a:r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GB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kernel_size_bgr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 = 13 #@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param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 {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type:"slider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", min:1, max:20, step:1}</a:t>
            </a:r>
          </a:p>
          <a:p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kernel_size_gray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 = 2 #@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param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 {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type:"slider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", min:1, max:20, step:1</a:t>
            </a:r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GB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93" y="2025221"/>
            <a:ext cx="8899203" cy="4084303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022976" y="3501008"/>
            <a:ext cx="3740024" cy="892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def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blur_image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src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kernel_size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  result = cv2.blur(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src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,(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kernel_size,kernel_size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  return result</a:t>
            </a:r>
          </a:p>
        </p:txBody>
      </p:sp>
    </p:spTree>
    <p:extLst>
      <p:ext uri="{BB962C8B-B14F-4D97-AF65-F5344CB8AC3E}">
        <p14:creationId xmlns:p14="http://schemas.microsoft.com/office/powerpoint/2010/main" val="76309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236893" y="1109789"/>
            <a:ext cx="6804248" cy="10926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def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display_menu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():</a:t>
            </a:r>
          </a:p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GB" sz="13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selector_box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widgets.HBox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GB" sz="1300" b="1" dirty="0" err="1">
                <a:solidFill>
                  <a:srgbClr val="7030A0"/>
                </a:solidFill>
                <a:latin typeface="Courier New" panose="02070309020205020404" pitchFamily="49" charset="0"/>
              </a:rPr>
              <a:t>file_selector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GB" sz="1300" b="1" dirty="0" err="1">
                <a:solidFill>
                  <a:srgbClr val="FF00FF"/>
                </a:solidFill>
                <a:latin typeface="Courier New" panose="02070309020205020404" pitchFamily="49" charset="0"/>
              </a:rPr>
              <a:t>load_button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  display(</a:t>
            </a:r>
            <a:r>
              <a:rPr lang="en-GB" sz="13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selector_box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  </a:t>
            </a:r>
          </a:p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GB" sz="13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button_box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widgets.HBox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GB" sz="13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thres_button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GB" sz="1300" b="1" dirty="0" err="1">
                <a:solidFill>
                  <a:srgbClr val="00B0F0"/>
                </a:solidFill>
                <a:latin typeface="Courier New" panose="02070309020205020404" pitchFamily="49" charset="0"/>
              </a:rPr>
              <a:t>canny_button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  display(</a:t>
            </a:r>
            <a:r>
              <a:rPr lang="en-GB" sz="13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button_box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 interface for image processing</a:t>
            </a:r>
            <a:endParaRPr lang="en-GB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8539163" y="6597352"/>
            <a:ext cx="604837" cy="315913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fld id="{837B66DD-A152-4B31-8B52-FF3928EBF49F}" type="slidenum">
              <a:rPr lang="es-ES" smtClean="0"/>
              <a:pPr>
                <a:defRPr/>
              </a:pPr>
              <a:t>11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7068"/>
            <a:ext cx="4756058" cy="308173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860032" y="2132856"/>
            <a:ext cx="4028918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300" b="1" dirty="0" err="1">
                <a:solidFill>
                  <a:srgbClr val="FF00FF"/>
                </a:solidFill>
                <a:latin typeface="Courier New" panose="02070309020205020404" pitchFamily="49" charset="0"/>
              </a:rPr>
              <a:t>l</a:t>
            </a:r>
            <a:r>
              <a:rPr lang="en-GB" sz="1300" b="1" dirty="0" err="1" smtClean="0">
                <a:solidFill>
                  <a:srgbClr val="FF00FF"/>
                </a:solidFill>
                <a:latin typeface="Courier New" panose="02070309020205020404" pitchFamily="49" charset="0"/>
              </a:rPr>
              <a:t>oad_button</a:t>
            </a:r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GB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widgets.Button</a:t>
            </a:r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(description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='Load', 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button_style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='success</a:t>
            </a:r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')</a:t>
            </a:r>
            <a:endParaRPr lang="en-GB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860033" y="2815422"/>
            <a:ext cx="4028918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300" b="1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thres_button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GB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widgets.Button</a:t>
            </a:r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(description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='Threshold')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860031" y="3417345"/>
            <a:ext cx="4028919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300" b="1" dirty="0" err="1">
                <a:solidFill>
                  <a:srgbClr val="00B0F0"/>
                </a:solidFill>
                <a:latin typeface="Courier New" panose="02070309020205020404" pitchFamily="49" charset="0"/>
              </a:rPr>
              <a:t>c</a:t>
            </a:r>
            <a:r>
              <a:rPr lang="en-GB" sz="1300" b="1" dirty="0" err="1" smtClean="0">
                <a:solidFill>
                  <a:srgbClr val="00B0F0"/>
                </a:solidFill>
                <a:latin typeface="Courier New" panose="02070309020205020404" pitchFamily="49" charset="0"/>
              </a:rPr>
              <a:t>anny_button</a:t>
            </a:r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GB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widgets.Button</a:t>
            </a:r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(description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='Canny')</a:t>
            </a:r>
          </a:p>
        </p:txBody>
      </p:sp>
      <p:sp>
        <p:nvSpPr>
          <p:cNvPr id="8" name="Rectángulo 7"/>
          <p:cNvSpPr/>
          <p:nvPr/>
        </p:nvSpPr>
        <p:spPr>
          <a:xfrm>
            <a:off x="4858603" y="4016677"/>
            <a:ext cx="4030347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300" b="1" dirty="0" err="1">
                <a:solidFill>
                  <a:srgbClr val="7030A0"/>
                </a:solidFill>
                <a:latin typeface="Courier New" panose="02070309020205020404" pitchFamily="49" charset="0"/>
              </a:rPr>
              <a:t>file_selector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widgets.Dropdown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(options=</a:t>
            </a:r>
            <a:r>
              <a:rPr lang="en-GB" sz="13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path_images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 description='Image:')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4665238" y="4600580"/>
            <a:ext cx="4223712" cy="14927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DIR_PATH = '/content'</a:t>
            </a:r>
          </a:p>
          <a:p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included_extensions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 = ('.jpg','.jpeg', '.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png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')</a:t>
            </a:r>
          </a:p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GB" sz="13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path_images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 = [f for f in 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os.listdir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(DIR_PATH) if any(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f.endswith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ext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 for 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ext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 in 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included_extensions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)]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46619" y="544696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500" dirty="0" smtClean="0"/>
              <a:t>Full code in: </a:t>
            </a:r>
            <a:r>
              <a:rPr lang="en-GB" sz="1500" b="1" dirty="0" err="1" smtClean="0"/>
              <a:t>visual_interface_image_processing_opencv.ipynb</a:t>
            </a:r>
            <a:endParaRPr lang="en-GB" sz="1500" b="1" dirty="0"/>
          </a:p>
        </p:txBody>
      </p:sp>
    </p:spTree>
    <p:extLst>
      <p:ext uri="{BB962C8B-B14F-4D97-AF65-F5344CB8AC3E}">
        <p14:creationId xmlns:p14="http://schemas.microsoft.com/office/powerpoint/2010/main" val="230155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Computational photography module in </a:t>
            </a:r>
            <a:r>
              <a:rPr lang="en-GB" sz="3200" dirty="0" smtClean="0"/>
              <a:t>OpenCV</a:t>
            </a:r>
            <a:endParaRPr lang="en-GB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8539163" y="6597352"/>
            <a:ext cx="604837" cy="315913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fld id="{837B66DD-A152-4B31-8B52-FF3928EBF49F}" type="slidenum">
              <a:rPr lang="es-ES" smtClean="0"/>
              <a:pPr>
                <a:defRPr/>
              </a:pPr>
              <a:t>12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10" y="1513697"/>
            <a:ext cx="4637644" cy="1385588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867692" y="976280"/>
            <a:ext cx="1152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 smtClean="0"/>
              <a:t>inpainting</a:t>
            </a:r>
            <a:endParaRPr lang="en-GB" b="1" dirty="0"/>
          </a:p>
        </p:txBody>
      </p:sp>
      <p:grpSp>
        <p:nvGrpSpPr>
          <p:cNvPr id="11" name="Grupo 10"/>
          <p:cNvGrpSpPr/>
          <p:nvPr/>
        </p:nvGrpSpPr>
        <p:grpSpPr>
          <a:xfrm>
            <a:off x="5667593" y="1499012"/>
            <a:ext cx="2912692" cy="1385588"/>
            <a:chOff x="251520" y="3429000"/>
            <a:chExt cx="3096344" cy="1512168"/>
          </a:xfrm>
        </p:grpSpPr>
        <p:pic>
          <p:nvPicPr>
            <p:cNvPr id="2051" name="Picture 3" descr="enter image description her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3429000"/>
              <a:ext cx="1512167" cy="1512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denoise image with filter strength 3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299" y="3429000"/>
              <a:ext cx="1526565" cy="1512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ángulo 8"/>
          <p:cNvSpPr/>
          <p:nvPr/>
        </p:nvSpPr>
        <p:spPr>
          <a:xfrm>
            <a:off x="6588224" y="952044"/>
            <a:ext cx="1144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/>
              <a:t>Denoising</a:t>
            </a:r>
            <a:endParaRPr lang="en-GB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291" y="3351957"/>
            <a:ext cx="3529682" cy="263623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6300" y="3464732"/>
            <a:ext cx="3215932" cy="2410683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3707904" y="2917764"/>
            <a:ext cx="146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HDR imaging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80768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Computational photography module in OpenCV</a:t>
            </a:r>
            <a:endParaRPr lang="en-GB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8539163" y="6597352"/>
            <a:ext cx="604837" cy="315913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fld id="{837B66DD-A152-4B31-8B52-FF3928EBF49F}" type="slidenum">
              <a:rPr lang="es-ES" smtClean="0"/>
              <a:pPr>
                <a:defRPr/>
              </a:pPr>
              <a:t>13</a:t>
            </a:fld>
            <a:endParaRPr lang="es-ES"/>
          </a:p>
        </p:txBody>
      </p:sp>
      <p:sp>
        <p:nvSpPr>
          <p:cNvPr id="3" name="Rectángulo 2"/>
          <p:cNvSpPr/>
          <p:nvPr/>
        </p:nvSpPr>
        <p:spPr>
          <a:xfrm>
            <a:off x="2855986" y="908720"/>
            <a:ext cx="3499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Contrast Preserving </a:t>
            </a:r>
            <a:r>
              <a:rPr lang="en-GB" b="1" dirty="0" err="1"/>
              <a:t>Decolorization</a:t>
            </a:r>
            <a:endParaRPr lang="en-GB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13" y="1268760"/>
            <a:ext cx="8314286" cy="194285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1" y="3651350"/>
            <a:ext cx="4320480" cy="2444189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3633281" y="3244334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Seamless Cloning</a:t>
            </a:r>
            <a:endParaRPr lang="en-GB" b="1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3192" y="3671321"/>
            <a:ext cx="4383304" cy="242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5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Computational photography module in OpenCV</a:t>
            </a:r>
            <a:endParaRPr lang="en-GB" sz="3200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7460151" y="6574583"/>
            <a:ext cx="604837" cy="315913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fld id="{837B66DD-A152-4B31-8B52-FF3928EBF49F}" type="slidenum">
              <a:rPr lang="es-ES" smtClean="0"/>
              <a:pPr>
                <a:defRPr/>
              </a:pPr>
              <a:t>14</a:t>
            </a:fld>
            <a:endParaRPr lang="es-ES"/>
          </a:p>
        </p:txBody>
      </p:sp>
      <p:sp>
        <p:nvSpPr>
          <p:cNvPr id="3" name="Rectángulo 2"/>
          <p:cNvSpPr/>
          <p:nvPr/>
        </p:nvSpPr>
        <p:spPr>
          <a:xfrm>
            <a:off x="2915816" y="1052736"/>
            <a:ext cx="2971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Non-Photorealistic Rendering</a:t>
            </a:r>
            <a:endParaRPr lang="en-GB" b="1" dirty="0"/>
          </a:p>
        </p:txBody>
      </p:sp>
      <p:pic>
        <p:nvPicPr>
          <p:cNvPr id="3074" name="Picture 2" descr="Input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81835"/>
            <a:ext cx="2808312" cy="247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dgePreservingFilter with NORMCONV_FIL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333" y="1377191"/>
            <a:ext cx="2796201" cy="246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 of detailEnhance filt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051" y="1381835"/>
            <a:ext cx="2855788" cy="246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 of applying pencilSketch filter in OpenCV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937275"/>
            <a:ext cx="2985626" cy="253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sult of applying stylization filter in OpenCV 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020" y="3937276"/>
            <a:ext cx="2901603" cy="256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4645116" y="3973003"/>
            <a:ext cx="116410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GB" dirty="0"/>
              <a:t>stylization 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405973" y="3973003"/>
            <a:ext cx="1370696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GB" dirty="0" err="1"/>
              <a:t>pencilSketch</a:t>
            </a:r>
            <a:r>
              <a:rPr lang="en-GB" dirty="0"/>
              <a:t>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6890564" y="1422068"/>
            <a:ext cx="151676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GB" dirty="0" err="1"/>
              <a:t>detailEnhance</a:t>
            </a:r>
            <a:r>
              <a:rPr lang="en-GB" dirty="0"/>
              <a:t> 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491952" y="1422068"/>
            <a:ext cx="215296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GB" dirty="0" err="1"/>
              <a:t>edgePreservingFilter</a:t>
            </a:r>
            <a:r>
              <a:rPr lang="en-GB" dirty="0"/>
              <a:t> 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815700" y="1422068"/>
            <a:ext cx="139192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GB" dirty="0"/>
              <a:t>s</a:t>
            </a:r>
            <a:r>
              <a:rPr lang="en-GB" dirty="0" smtClean="0"/>
              <a:t>ource image</a:t>
            </a:r>
            <a:endParaRPr lang="en-GB" dirty="0"/>
          </a:p>
        </p:txBody>
      </p:sp>
      <p:sp>
        <p:nvSpPr>
          <p:cNvPr id="9" name="Rectángulo 8"/>
          <p:cNvSpPr/>
          <p:nvPr/>
        </p:nvSpPr>
        <p:spPr>
          <a:xfrm>
            <a:off x="6987252" y="5033396"/>
            <a:ext cx="1574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hlinkClick r:id="rId8"/>
              </a:rPr>
              <a:t>Link </a:t>
            </a:r>
            <a:r>
              <a:rPr lang="es-ES" dirty="0" err="1" smtClean="0">
                <a:hlinkClick r:id="rId8"/>
              </a:rPr>
              <a:t>cow</a:t>
            </a:r>
            <a:r>
              <a:rPr lang="es-ES" dirty="0" smtClean="0">
                <a:hlinkClick r:id="rId8"/>
              </a:rPr>
              <a:t> </a:t>
            </a:r>
            <a:r>
              <a:rPr lang="es-ES" dirty="0" err="1" smtClean="0">
                <a:hlinkClick r:id="rId8"/>
              </a:rPr>
              <a:t>image</a:t>
            </a:r>
            <a:endParaRPr lang="en-GB" dirty="0"/>
          </a:p>
        </p:txBody>
      </p:sp>
      <p:sp>
        <p:nvSpPr>
          <p:cNvPr id="10" name="Rectángulo 9"/>
          <p:cNvSpPr/>
          <p:nvPr/>
        </p:nvSpPr>
        <p:spPr>
          <a:xfrm>
            <a:off x="6737519" y="5432459"/>
            <a:ext cx="2394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hlinkClick r:id="rId9"/>
              </a:rPr>
              <a:t>Images taken from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276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K-means clustering OpenCV</a:t>
            </a:r>
            <a:endParaRPr lang="en-GB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8539163" y="6597352"/>
            <a:ext cx="604837" cy="315913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fld id="{837B66DD-A152-4B31-8B52-FF3928EBF49F}" type="slidenum">
              <a:rPr lang="es-ES" smtClean="0"/>
              <a:pPr>
                <a:defRPr/>
              </a:pPr>
              <a:t>15</a:t>
            </a:fld>
            <a:endParaRPr lang="es-ES"/>
          </a:p>
        </p:txBody>
      </p:sp>
      <p:sp>
        <p:nvSpPr>
          <p:cNvPr id="3" name="Rectángulo 2"/>
          <p:cNvSpPr/>
          <p:nvPr/>
        </p:nvSpPr>
        <p:spPr>
          <a:xfrm>
            <a:off x="467544" y="1196752"/>
            <a:ext cx="82954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200" dirty="0">
                <a:solidFill>
                  <a:srgbClr val="24292E"/>
                </a:solidFill>
                <a:latin typeface="-apple-system"/>
              </a:rPr>
              <a:t>k-means clustering is a method </a:t>
            </a:r>
            <a:r>
              <a:rPr lang="en-GB" sz="2200" dirty="0" smtClean="0">
                <a:solidFill>
                  <a:srgbClr val="24292E"/>
                </a:solidFill>
                <a:latin typeface="-apple-system"/>
              </a:rPr>
              <a:t>that </a:t>
            </a:r>
            <a:r>
              <a:rPr lang="en-GB" sz="2200" dirty="0">
                <a:solidFill>
                  <a:srgbClr val="24292E"/>
                </a:solidFill>
                <a:latin typeface="-apple-system"/>
              </a:rPr>
              <a:t>aims to partition </a:t>
            </a:r>
            <a:r>
              <a:rPr lang="en-GB" sz="2200" b="1" dirty="0">
                <a:solidFill>
                  <a:srgbClr val="24292E"/>
                </a:solidFill>
                <a:latin typeface="-apple-system"/>
              </a:rPr>
              <a:t>n observations</a:t>
            </a:r>
            <a:r>
              <a:rPr lang="en-GB" sz="2200" dirty="0">
                <a:solidFill>
                  <a:srgbClr val="24292E"/>
                </a:solidFill>
                <a:latin typeface="-apple-system"/>
              </a:rPr>
              <a:t> into </a:t>
            </a:r>
            <a:r>
              <a:rPr lang="en-GB" sz="2200" b="1" dirty="0">
                <a:solidFill>
                  <a:srgbClr val="24292E"/>
                </a:solidFill>
                <a:latin typeface="-apple-system"/>
              </a:rPr>
              <a:t>k clusters </a:t>
            </a:r>
            <a:r>
              <a:rPr lang="en-GB" sz="2200" dirty="0">
                <a:solidFill>
                  <a:srgbClr val="24292E"/>
                </a:solidFill>
                <a:latin typeface="-apple-system"/>
              </a:rPr>
              <a:t>in which each observation belongs to the cluster with the nearest mean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068960"/>
            <a:ext cx="6638925" cy="2562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uadroTexto 5"/>
          <p:cNvSpPr txBox="1"/>
          <p:nvPr/>
        </p:nvSpPr>
        <p:spPr>
          <a:xfrm>
            <a:off x="4180131" y="3148547"/>
            <a:ext cx="72006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>
            <a:defPPr>
              <a:defRPr lang="en-US"/>
            </a:defPPr>
          </a:lstStyle>
          <a:p>
            <a:r>
              <a:rPr lang="es-ES" dirty="0"/>
              <a:t>K = 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693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 OpenCV</a:t>
            </a:r>
            <a:endParaRPr lang="en-GB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8539163" y="6597352"/>
            <a:ext cx="604837" cy="315913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fld id="{837B66DD-A152-4B31-8B52-FF3928EBF49F}" type="slidenum">
              <a:rPr lang="es-ES" smtClean="0"/>
              <a:pPr>
                <a:defRPr/>
              </a:pPr>
              <a:t>16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940" y="1274512"/>
            <a:ext cx="6480720" cy="486761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712641" y="905180"/>
            <a:ext cx="3352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Color</a:t>
            </a:r>
            <a:r>
              <a:rPr lang="en-GB" dirty="0"/>
              <a:t> </a:t>
            </a:r>
            <a:r>
              <a:rPr lang="en-GB" dirty="0" smtClean="0"/>
              <a:t>Quantization using K-means </a:t>
            </a:r>
            <a:endParaRPr lang="en-GB" dirty="0"/>
          </a:p>
        </p:txBody>
      </p:sp>
      <p:sp>
        <p:nvSpPr>
          <p:cNvPr id="6" name="Rectángulo 5"/>
          <p:cNvSpPr/>
          <p:nvPr/>
        </p:nvSpPr>
        <p:spPr>
          <a:xfrm>
            <a:off x="6444208" y="905180"/>
            <a:ext cx="2592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hlinkClick r:id="rId4"/>
              </a:rPr>
              <a:t>Image taken from here</a:t>
            </a:r>
            <a:endParaRPr lang="en-GB" dirty="0"/>
          </a:p>
        </p:txBody>
      </p:sp>
      <p:sp>
        <p:nvSpPr>
          <p:cNvPr id="7" name="Rectángulo 6"/>
          <p:cNvSpPr/>
          <p:nvPr/>
        </p:nvSpPr>
        <p:spPr>
          <a:xfrm>
            <a:off x="1221296" y="5848470"/>
            <a:ext cx="6930008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cv2.kmeans(data, k, None, criteria, 10, cv2.KMEANS_PP_CENTERS)</a:t>
            </a:r>
          </a:p>
        </p:txBody>
      </p:sp>
    </p:spTree>
    <p:extLst>
      <p:ext uri="{BB962C8B-B14F-4D97-AF65-F5344CB8AC3E}">
        <p14:creationId xmlns:p14="http://schemas.microsoft.com/office/powerpoint/2010/main" val="135077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Face processing</a:t>
            </a:r>
            <a:endParaRPr lang="en-GB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8539163" y="6597352"/>
            <a:ext cx="604837" cy="315913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fld id="{837B66DD-A152-4B31-8B52-FF3928EBF49F}" type="slidenum">
              <a:rPr lang="es-ES" smtClean="0"/>
              <a:pPr>
                <a:defRPr/>
              </a:pPr>
              <a:t>17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73649"/>
            <a:ext cx="1657031" cy="172819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56" y="1180500"/>
            <a:ext cx="1728192" cy="180387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0422" y="2727864"/>
            <a:ext cx="2051720" cy="46166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212121"/>
                </a:solidFill>
                <a:latin typeface="Roboto"/>
              </a:rPr>
              <a:t>MTCNN: Face and facial landmarks detection</a:t>
            </a:r>
            <a:endParaRPr lang="en-GB" sz="1200" b="0" i="0" dirty="0">
              <a:solidFill>
                <a:srgbClr val="212121"/>
              </a:solidFill>
              <a:effectLst/>
              <a:latin typeface="Roboto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689627" y="2753546"/>
            <a:ext cx="1826970" cy="46166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212121"/>
                </a:solidFill>
                <a:latin typeface="Roboto"/>
              </a:rPr>
              <a:t>FER: Facial expression recognition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4" y="1054514"/>
            <a:ext cx="3495035" cy="259051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792318" y="3131104"/>
            <a:ext cx="2504160" cy="46166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212121"/>
                </a:solidFill>
                <a:latin typeface="Roboto"/>
              </a:rPr>
              <a:t>Face tracking using correlation filters and </a:t>
            </a:r>
            <a:r>
              <a:rPr lang="en-GB" sz="1200" dirty="0" err="1">
                <a:solidFill>
                  <a:srgbClr val="212121"/>
                </a:solidFill>
                <a:latin typeface="Roboto"/>
              </a:rPr>
              <a:t>dlib</a:t>
            </a:r>
            <a:r>
              <a:rPr lang="en-GB" sz="1200" dirty="0">
                <a:solidFill>
                  <a:srgbClr val="212121"/>
                </a:solidFill>
                <a:latin typeface="Roboto"/>
              </a:rPr>
              <a:t> library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56" y="3215211"/>
            <a:ext cx="4166356" cy="214356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318469" y="5054240"/>
            <a:ext cx="2032929" cy="27699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212121"/>
                </a:solidFill>
                <a:latin typeface="Roboto"/>
              </a:defRPr>
            </a:lvl1pPr>
          </a:lstStyle>
          <a:p>
            <a:r>
              <a:rPr lang="es-ES" dirty="0"/>
              <a:t>Facial </a:t>
            </a:r>
            <a:r>
              <a:rPr lang="es-ES" dirty="0" err="1"/>
              <a:t>landmarks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dlib</a:t>
            </a:r>
            <a:endParaRPr lang="en-GB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6301" y="3645024"/>
            <a:ext cx="4351918" cy="2291351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5292080" y="5659376"/>
            <a:ext cx="3470920" cy="27699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s-ES" sz="1200" dirty="0" err="1" smtClean="0">
                <a:solidFill>
                  <a:srgbClr val="212121"/>
                </a:solidFill>
                <a:latin typeface="Roboto"/>
              </a:rPr>
              <a:t>Face</a:t>
            </a:r>
            <a:r>
              <a:rPr lang="es-ES" sz="1200" dirty="0" smtClean="0">
                <a:solidFill>
                  <a:srgbClr val="212121"/>
                </a:solidFill>
                <a:latin typeface="Roboto"/>
              </a:rPr>
              <a:t> </a:t>
            </a:r>
            <a:r>
              <a:rPr lang="es-ES" sz="1200" dirty="0" err="1" smtClean="0">
                <a:solidFill>
                  <a:srgbClr val="212121"/>
                </a:solidFill>
                <a:latin typeface="Roboto"/>
              </a:rPr>
              <a:t>detection</a:t>
            </a:r>
            <a:r>
              <a:rPr lang="es-ES" sz="1200" dirty="0" smtClean="0">
                <a:solidFill>
                  <a:srgbClr val="212121"/>
                </a:solidFill>
                <a:latin typeface="Roboto"/>
              </a:rPr>
              <a:t> </a:t>
            </a:r>
            <a:r>
              <a:rPr lang="es-ES" sz="1200" dirty="0" err="1" smtClean="0">
                <a:solidFill>
                  <a:srgbClr val="212121"/>
                </a:solidFill>
                <a:latin typeface="Roboto"/>
              </a:rPr>
              <a:t>with</a:t>
            </a:r>
            <a:r>
              <a:rPr lang="es-ES" sz="1200" dirty="0" smtClean="0">
                <a:solidFill>
                  <a:srgbClr val="212121"/>
                </a:solidFill>
                <a:latin typeface="Roboto"/>
              </a:rPr>
              <a:t> OpenCV and DNN module</a:t>
            </a:r>
            <a:endParaRPr lang="en-GB" sz="1200" dirty="0">
              <a:solidFill>
                <a:srgbClr val="212121"/>
              </a:solidFill>
              <a:latin typeface="Roboto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629" y="5358771"/>
            <a:ext cx="3457487" cy="1167991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760667" y="6291228"/>
            <a:ext cx="2842445" cy="27699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212121"/>
                </a:solidFill>
                <a:latin typeface="Roboto"/>
              </a:defRPr>
            </a:lvl1pPr>
          </a:lstStyle>
          <a:p>
            <a:r>
              <a:rPr lang="es-ES" dirty="0" err="1"/>
              <a:t>face</a:t>
            </a:r>
            <a:r>
              <a:rPr lang="es-ES" dirty="0"/>
              <a:t> </a:t>
            </a:r>
            <a:r>
              <a:rPr lang="es-ES" dirty="0" err="1"/>
              <a:t>recognition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face_recognition</a:t>
            </a:r>
            <a:endParaRPr lang="en-GB" dirty="0"/>
          </a:p>
        </p:txBody>
      </p:sp>
      <p:sp>
        <p:nvSpPr>
          <p:cNvPr id="17" name="Rectángulo 16"/>
          <p:cNvSpPr/>
          <p:nvPr/>
        </p:nvSpPr>
        <p:spPr>
          <a:xfrm>
            <a:off x="5292080" y="5949280"/>
            <a:ext cx="3249672" cy="64633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GB" b="1" dirty="0" smtClean="0"/>
              <a:t>See </a:t>
            </a:r>
            <a:r>
              <a:rPr lang="en-GB" b="1" dirty="0" err="1" smtClean="0"/>
              <a:t>face_processing.ipynb</a:t>
            </a:r>
            <a:r>
              <a:rPr lang="en-GB" b="1" dirty="0" smtClean="0"/>
              <a:t> for </a:t>
            </a:r>
          </a:p>
          <a:p>
            <a:r>
              <a:rPr lang="en-GB" b="1" dirty="0" smtClean="0"/>
              <a:t>implementations and references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82091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raw.githubusercontent.com/albertofernandezvillan/computer-vision-and-deep-learning-course/main/assets/image_processing/07_arithmetic_with_imag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0" y="1922027"/>
            <a:ext cx="3265967" cy="19607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 smtClean="0"/>
              <a:t>Summary of image </a:t>
            </a:r>
            <a:r>
              <a:rPr lang="en-US" sz="3700" dirty="0"/>
              <a:t>processing in OpenCV</a:t>
            </a:r>
            <a:endParaRPr lang="es-ES" sz="3700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8539163" y="6597352"/>
            <a:ext cx="604837" cy="315913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fld id="{837B66DD-A152-4B31-8B52-FF3928EBF49F}" type="slidenum">
              <a:rPr lang="es-ES" smtClean="0"/>
              <a:pPr>
                <a:defRPr/>
              </a:pPr>
              <a:t>18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0" y="1133107"/>
            <a:ext cx="514350" cy="5429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1297364"/>
            <a:ext cx="1647825" cy="26670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95310" y="1109481"/>
            <a:ext cx="337758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 err="1">
                <a:hlinkClick r:id="rId6"/>
              </a:rPr>
              <a:t>references_for_main_image_processing_techniques_in_opencv.ipynb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5739088" y="1109481"/>
            <a:ext cx="336797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 err="1">
                <a:hlinkClick r:id="rId7"/>
              </a:rPr>
              <a:t>references_for_main_image_processing_techniques_in_opencv.ipynb</a:t>
            </a:r>
            <a:endParaRPr lang="es-ES" dirty="0"/>
          </a:p>
        </p:txBody>
      </p:sp>
      <p:pic>
        <p:nvPicPr>
          <p:cNvPr id="6146" name="Picture 2" descr="https://raw.githubusercontent.com/albertofernandezvillan/computer-vision-and-deep-learning-course/main/assets/image_processing/06_analog_clock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834" y="1922027"/>
            <a:ext cx="1008112" cy="1015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raw.githubusercontent.com/albertofernandezvillan/computer-vision-and-deep-learning-course/main/assets/image_processing/09_skin_detectio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553" y="1922027"/>
            <a:ext cx="4272409" cy="25052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raw.githubusercontent.com/albertofernandezvillan/computer-vision-and-deep-learning-course/main/assets/image_processing/10_colormap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856" y="5008130"/>
            <a:ext cx="4076308" cy="15892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raw.githubusercontent.com/albertofernandezvillan/computer-vision-and-deep-learning-course/main/assets/image_processing/12_grayscale_histogram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03" y="3104109"/>
            <a:ext cx="3973339" cy="17252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raw.githubusercontent.com/albertofernandezvillan/computer-vision-and-deep-learning-course/main/assets/image_processing/17_eccentricity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0" y="4174899"/>
            <a:ext cx="2812488" cy="13088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73044" y="5168280"/>
            <a:ext cx="2644365" cy="1424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158" name="Picture 14" descr="https://raw.githubusercontent.com/albertofernandezvillan/computer-vision-and-deep-learning-course/main/assets/image_processing/20_snapchat_based_filter_glasses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553" y="3479340"/>
            <a:ext cx="1633084" cy="16045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260" y="5347639"/>
            <a:ext cx="2680826" cy="12251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29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2 Título"/>
          <p:cNvSpPr>
            <a:spLocks noGrp="1"/>
          </p:cNvSpPr>
          <p:nvPr>
            <p:ph type="title"/>
          </p:nvPr>
        </p:nvSpPr>
        <p:spPr>
          <a:xfrm>
            <a:off x="1371600" y="1481138"/>
            <a:ext cx="7620000" cy="1519237"/>
          </a:xfrm>
        </p:spPr>
        <p:txBody>
          <a:bodyPr/>
          <a:lstStyle/>
          <a:p>
            <a:pPr eaLnBrk="1" hangingPunct="1"/>
            <a:r>
              <a:rPr lang="es-ES" dirty="0" smtClean="0"/>
              <a:t>OpenCV</a:t>
            </a:r>
            <a:endParaRPr sz="2800" dirty="0" smtClean="0"/>
          </a:p>
        </p:txBody>
      </p:sp>
      <p:sp>
        <p:nvSpPr>
          <p:cNvPr id="5" name="Rectángulo 4"/>
          <p:cNvSpPr/>
          <p:nvPr/>
        </p:nvSpPr>
        <p:spPr>
          <a:xfrm>
            <a:off x="4581525" y="6202339"/>
            <a:ext cx="4572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https</a:t>
            </a:r>
            <a:r>
              <a:rPr lang="es-ES">
                <a:solidFill>
                  <a:schemeClr val="bg1"/>
                </a:solidFill>
              </a:rPr>
              <a:t>://</a:t>
            </a:r>
            <a:r>
              <a:rPr lang="es-ES" smtClean="0">
                <a:solidFill>
                  <a:schemeClr val="bg1"/>
                </a:solidFill>
              </a:rPr>
              <a:t>github.com/albertofernandezvillan/computer-vision-and-deep-learning-course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6202339"/>
            <a:ext cx="585589" cy="64633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1484290"/>
            <a:ext cx="1233481" cy="151923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414121" y="2628913"/>
            <a:ext cx="40361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Image processing in OpenCV</a:t>
            </a:r>
            <a:endParaRPr lang="es-ES" sz="2600" dirty="0"/>
          </a:p>
        </p:txBody>
      </p:sp>
    </p:spTree>
    <p:extLst>
      <p:ext uri="{BB962C8B-B14F-4D97-AF65-F5344CB8AC3E}">
        <p14:creationId xmlns:p14="http://schemas.microsoft.com/office/powerpoint/2010/main" val="13172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2 Título"/>
          <p:cNvSpPr>
            <a:spLocks noGrp="1"/>
          </p:cNvSpPr>
          <p:nvPr>
            <p:ph type="title"/>
          </p:nvPr>
        </p:nvSpPr>
        <p:spPr>
          <a:xfrm>
            <a:off x="1371600" y="1481138"/>
            <a:ext cx="7620000" cy="1519237"/>
          </a:xfrm>
        </p:spPr>
        <p:txBody>
          <a:bodyPr/>
          <a:lstStyle/>
          <a:p>
            <a:pPr eaLnBrk="1" hangingPunct="1"/>
            <a:r>
              <a:rPr lang="es-ES" dirty="0" smtClean="0"/>
              <a:t>OpenCV</a:t>
            </a:r>
            <a:endParaRPr sz="2800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868" y="5574013"/>
            <a:ext cx="514350" cy="54292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-17896" y="3248603"/>
            <a:ext cx="444587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500" dirty="0" err="1" smtClean="0">
                <a:hlinkClick r:id="rId4"/>
              </a:rPr>
              <a:t>geometric_image_transformations_opencv.ipynb</a:t>
            </a:r>
            <a:endParaRPr lang="es-E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500" dirty="0" err="1" smtClean="0">
                <a:hlinkClick r:id="rId5"/>
              </a:rPr>
              <a:t>opencv_sliders_introduction_image_processing.ipynb</a:t>
            </a:r>
            <a:endParaRPr lang="es-E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500" dirty="0" err="1" smtClean="0">
                <a:hlinkClick r:id="rId6"/>
              </a:rPr>
              <a:t>visual_interface_image_processing_opencv.ipynb</a:t>
            </a:r>
            <a:endParaRPr lang="es-E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500" dirty="0" err="1" smtClean="0">
                <a:hlinkClick r:id="rId7"/>
              </a:rPr>
              <a:t>computational_photography_module_opencv.ipynb</a:t>
            </a:r>
            <a:endParaRPr lang="es-E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500" dirty="0" err="1" smtClean="0">
                <a:hlinkClick r:id="rId8"/>
              </a:rPr>
              <a:t>inpaint_algorithm_in_opencv.ipynb</a:t>
            </a:r>
            <a:endParaRPr lang="es-E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500" dirty="0" err="1" smtClean="0">
                <a:hlinkClick r:id="rId9"/>
              </a:rPr>
              <a:t>k_means_clustering_opencv.ipynb</a:t>
            </a:r>
            <a:endParaRPr lang="es-E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500" dirty="0" err="1" smtClean="0">
                <a:hlinkClick r:id="rId10"/>
              </a:rPr>
              <a:t>face_processing.ipynb</a:t>
            </a:r>
            <a:endParaRPr lang="es-E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500" dirty="0" err="1">
                <a:hlinkClick r:id="rId11"/>
              </a:rPr>
              <a:t>references_for_main_image_processing_techniques_in_opencv.ipynb</a:t>
            </a:r>
            <a:endParaRPr lang="es-ES" sz="1500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61566" y="5642141"/>
            <a:ext cx="1647825" cy="2667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499992" y="3217826"/>
            <a:ext cx="4570974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500" dirty="0" err="1" smtClean="0">
                <a:hlinkClick r:id="rId13"/>
              </a:rPr>
              <a:t>geometric_image_transformations_opencv.ipynb</a:t>
            </a:r>
            <a:endParaRPr lang="es-E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500" dirty="0" err="1" smtClean="0">
                <a:hlinkClick r:id="rId14"/>
              </a:rPr>
              <a:t>opencv_sliders_introduction_image_processing.ipynb</a:t>
            </a:r>
            <a:endParaRPr lang="es-E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500" dirty="0" err="1" smtClean="0">
                <a:hlinkClick r:id="rId15"/>
              </a:rPr>
              <a:t>visual_interface_image_processing_opencv.ipynb</a:t>
            </a:r>
            <a:endParaRPr lang="es-E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500" dirty="0" err="1" smtClean="0">
                <a:hlinkClick r:id="rId16"/>
              </a:rPr>
              <a:t>computational_photography_module_opencv.ipynb</a:t>
            </a:r>
            <a:endParaRPr lang="es-E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500" dirty="0" err="1" smtClean="0">
                <a:hlinkClick r:id="rId17"/>
              </a:rPr>
              <a:t>inpaint_algorithm_in_opencv.ipynb</a:t>
            </a:r>
            <a:endParaRPr lang="es-E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500" dirty="0" err="1" smtClean="0">
                <a:hlinkClick r:id="rId18"/>
              </a:rPr>
              <a:t>k_means_clustering_opencv.ipynb</a:t>
            </a:r>
            <a:endParaRPr lang="es-E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500" dirty="0" err="1" smtClean="0">
                <a:hlinkClick r:id="rId19"/>
              </a:rPr>
              <a:t>face_processing.ipynb</a:t>
            </a:r>
            <a:endParaRPr lang="es-E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 smtClean="0">
                <a:hlinkClick r:id="rId20"/>
              </a:rPr>
              <a:t>references_for_main_image_processing_techniques_in_opencv.ipynb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4581525" y="6202339"/>
            <a:ext cx="4572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https</a:t>
            </a:r>
            <a:r>
              <a:rPr lang="es-ES">
                <a:solidFill>
                  <a:schemeClr val="bg1"/>
                </a:solidFill>
              </a:rPr>
              <a:t>://</a:t>
            </a:r>
            <a:r>
              <a:rPr lang="es-ES" smtClean="0">
                <a:solidFill>
                  <a:schemeClr val="bg1"/>
                </a:solidFill>
              </a:rPr>
              <a:t>github.com/albertofernandezvillan/computer-vision-and-deep-learning-course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6202339"/>
            <a:ext cx="585589" cy="64633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1484290"/>
            <a:ext cx="1233481" cy="1519237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414121" y="2628913"/>
            <a:ext cx="40361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Image processing in </a:t>
            </a:r>
            <a:r>
              <a:rPr lang="en-US" sz="2600" dirty="0" smtClean="0"/>
              <a:t>OpenCV</a:t>
            </a:r>
            <a:endParaRPr lang="es-E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Geometric image transformations: resize</a:t>
            </a:r>
            <a:endParaRPr lang="en-GB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8539163" y="6597352"/>
            <a:ext cx="604837" cy="315913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fld id="{837B66DD-A152-4B31-8B52-FF3928EBF49F}" type="slidenum">
              <a:rPr lang="es-ES" smtClean="0"/>
              <a:pPr>
                <a:defRPr/>
              </a:pPr>
              <a:t>3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42" y="1002009"/>
            <a:ext cx="4214939" cy="215804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55" y="4036410"/>
            <a:ext cx="4078577" cy="208823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097" y="4047931"/>
            <a:ext cx="4033574" cy="206519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1922" y="3358383"/>
            <a:ext cx="4431642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cv2.resize(image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None, 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fx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=0.5, 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fy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=0.5, interpolation=cv2.INTER_AREA)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4530988" y="3357773"/>
            <a:ext cx="4572000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cv2.resize(image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(width * 2, height * 2), interpolation=cv2.INTER_LINEAR)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101890" y="1143717"/>
            <a:ext cx="4462896" cy="10156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 shrinking: cv2.INTER_AREA and cv2.INTER_CUBIC (slow)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 zooming: cv2.INTER_LINEAR</a:t>
            </a:r>
          </a:p>
        </p:txBody>
      </p:sp>
    </p:spTree>
    <p:extLst>
      <p:ext uri="{BB962C8B-B14F-4D97-AF65-F5344CB8AC3E}">
        <p14:creationId xmlns:p14="http://schemas.microsoft.com/office/powerpoint/2010/main" val="44503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Geometric image transformations: translation</a:t>
            </a:r>
            <a:endParaRPr lang="en-GB" sz="3200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8539163" y="6597352"/>
            <a:ext cx="604837" cy="315913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fld id="{837B66DD-A152-4B31-8B52-FF3928EBF49F}" type="slidenum">
              <a:rPr lang="es-ES" smtClean="0"/>
              <a:pPr>
                <a:defRPr/>
              </a:pPr>
              <a:t>4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3" y="4058814"/>
            <a:ext cx="4104456" cy="21014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946" y="4058814"/>
            <a:ext cx="4139441" cy="211939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099" y="881493"/>
            <a:ext cx="4214939" cy="2158049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95733" y="3105608"/>
            <a:ext cx="4232251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M = np.float32([[1, 0, 200], [0, 1, 30]])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95733" y="3582211"/>
            <a:ext cx="4232251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cv2.warpAffine(image, M, (width, height))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4659112" y="3101234"/>
            <a:ext cx="4434952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M = np.float32([[1, 0, -200], [0, 1, -30]])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4659112" y="3616606"/>
            <a:ext cx="4434952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cv2.warpAffine(image, M, (width, height))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323528" y="1476126"/>
            <a:ext cx="3404934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000" dirty="0">
                <a:latin typeface="+mj-lt"/>
                <a:ea typeface="+mj-ea"/>
                <a:cs typeface="+mj-cs"/>
              </a:rPr>
              <a:t>cv2.warpAffine() </a:t>
            </a:r>
            <a:r>
              <a:rPr lang="fr-FR" sz="2000" dirty="0" err="1">
                <a:latin typeface="+mj-lt"/>
                <a:ea typeface="+mj-ea"/>
                <a:cs typeface="+mj-cs"/>
              </a:rPr>
              <a:t>takes</a:t>
            </a:r>
            <a:r>
              <a:rPr lang="fr-FR" sz="2000" dirty="0">
                <a:latin typeface="+mj-lt"/>
                <a:ea typeface="+mj-ea"/>
                <a:cs typeface="+mj-cs"/>
              </a:rPr>
              <a:t> 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a </a:t>
            </a:r>
            <a:r>
              <a:rPr lang="fr-FR" sz="2000" dirty="0">
                <a:latin typeface="+mj-lt"/>
                <a:ea typeface="+mj-ea"/>
                <a:cs typeface="+mj-cs"/>
              </a:rPr>
              <a:t>2x3 transformation matrix</a:t>
            </a:r>
            <a:endParaRPr lang="en-GB" sz="2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5375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500" dirty="0" smtClean="0"/>
              <a:t>Geometric image transformations: rotation</a:t>
            </a:r>
            <a:endParaRPr lang="en-GB" sz="3500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8539163" y="6597352"/>
            <a:ext cx="604837" cy="315913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fld id="{837B66DD-A152-4B31-8B52-FF3928EBF49F}" type="slidenum">
              <a:rPr lang="es-ES" smtClean="0"/>
              <a:pPr>
                <a:defRPr/>
              </a:pPr>
              <a:t>5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107" y="923984"/>
            <a:ext cx="4214939" cy="215804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20" y="4337241"/>
            <a:ext cx="3992357" cy="204408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4313272"/>
            <a:ext cx="4039171" cy="206805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86620" y="3223107"/>
            <a:ext cx="4454055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M = cv2.getRotationMatrix2D((width / 2.0, height / 2.0), 180, 1)</a:t>
            </a:r>
          </a:p>
        </p:txBody>
      </p:sp>
      <p:sp>
        <p:nvSpPr>
          <p:cNvPr id="8" name="Rectángulo 7"/>
          <p:cNvSpPr/>
          <p:nvPr/>
        </p:nvSpPr>
        <p:spPr>
          <a:xfrm>
            <a:off x="86620" y="3868217"/>
            <a:ext cx="4454055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cv2.warpAffine(image, M, (width, height))</a:t>
            </a:r>
          </a:p>
        </p:txBody>
      </p:sp>
      <p:sp>
        <p:nvSpPr>
          <p:cNvPr id="9" name="Rectángulo 8"/>
          <p:cNvSpPr/>
          <p:nvPr/>
        </p:nvSpPr>
        <p:spPr>
          <a:xfrm>
            <a:off x="4788998" y="3223107"/>
            <a:ext cx="4283968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M = cv2.getRotationMatrix2D((width / 1.5, height / 1.5), 30, 1)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4788998" y="3870573"/>
            <a:ext cx="4283968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cv2.warpAffine(image, M, (width, height))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323528" y="1476126"/>
            <a:ext cx="3404934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000" dirty="0">
                <a:latin typeface="+mj-lt"/>
                <a:ea typeface="+mj-ea"/>
                <a:cs typeface="+mj-cs"/>
              </a:rPr>
              <a:t>cv2.warpAffine() </a:t>
            </a:r>
            <a:r>
              <a:rPr lang="fr-FR" sz="2000" dirty="0" err="1">
                <a:latin typeface="+mj-lt"/>
                <a:ea typeface="+mj-ea"/>
                <a:cs typeface="+mj-cs"/>
              </a:rPr>
              <a:t>takes</a:t>
            </a:r>
            <a:r>
              <a:rPr lang="fr-FR" sz="2000" dirty="0">
                <a:latin typeface="+mj-lt"/>
                <a:ea typeface="+mj-ea"/>
                <a:cs typeface="+mj-cs"/>
              </a:rPr>
              <a:t> 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a </a:t>
            </a:r>
            <a:r>
              <a:rPr lang="fr-FR" sz="2000" dirty="0">
                <a:latin typeface="+mj-lt"/>
                <a:ea typeface="+mj-ea"/>
                <a:cs typeface="+mj-cs"/>
              </a:rPr>
              <a:t>2x3 transformation matrix</a:t>
            </a:r>
            <a:endParaRPr lang="en-GB" sz="2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438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Geometric image transformations: affine</a:t>
            </a:r>
            <a:endParaRPr lang="en-GB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8539163" y="6597352"/>
            <a:ext cx="604837" cy="315913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fld id="{837B66DD-A152-4B31-8B52-FF3928EBF49F}" type="slidenum">
              <a:rPr lang="es-ES" smtClean="0"/>
              <a:pPr>
                <a:defRPr/>
              </a:pPr>
              <a:t>6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789" y="4394708"/>
            <a:ext cx="4306954" cy="2231785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547664" y="3151485"/>
            <a:ext cx="5796526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pts_1 = np.float32([[135, 45], [385, 45], [135, 230]]) pts_2 = np.float32([[135, 45], [385, 45], [150, 230]])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086" y="920661"/>
            <a:ext cx="4357077" cy="2230824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547664" y="3726930"/>
            <a:ext cx="5796526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M = cv2.getAffineTransform(pts_1, pts_2)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547664" y="4102320"/>
            <a:ext cx="5796526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cv2.warpAffine(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image_points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M, (width, height))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323528" y="1476126"/>
            <a:ext cx="3404934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000" dirty="0">
                <a:latin typeface="+mj-lt"/>
                <a:ea typeface="+mj-ea"/>
                <a:cs typeface="+mj-cs"/>
              </a:rPr>
              <a:t>cv2.warpAffine() </a:t>
            </a:r>
            <a:r>
              <a:rPr lang="fr-FR" sz="2000" dirty="0" err="1">
                <a:latin typeface="+mj-lt"/>
                <a:ea typeface="+mj-ea"/>
                <a:cs typeface="+mj-cs"/>
              </a:rPr>
              <a:t>takes</a:t>
            </a:r>
            <a:r>
              <a:rPr lang="fr-FR" sz="2000" dirty="0">
                <a:latin typeface="+mj-lt"/>
                <a:ea typeface="+mj-ea"/>
                <a:cs typeface="+mj-cs"/>
              </a:rPr>
              <a:t> 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a </a:t>
            </a:r>
            <a:r>
              <a:rPr lang="fr-FR" sz="2000" dirty="0">
                <a:latin typeface="+mj-lt"/>
                <a:ea typeface="+mj-ea"/>
                <a:cs typeface="+mj-cs"/>
              </a:rPr>
              <a:t>2x3 transformation matrix</a:t>
            </a:r>
            <a:endParaRPr lang="en-GB" sz="2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1519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700" dirty="0" smtClean="0"/>
              <a:t>Geometric image transformations: perspective correction</a:t>
            </a:r>
            <a:endParaRPr lang="en-GB" sz="2700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8539163" y="6597352"/>
            <a:ext cx="604837" cy="315913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fld id="{837B66DD-A152-4B31-8B52-FF3928EBF49F}" type="slidenum">
              <a:rPr lang="es-ES" smtClean="0"/>
              <a:pPr>
                <a:defRPr/>
              </a:pPr>
              <a:t>7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670" y="942255"/>
            <a:ext cx="4104456" cy="21014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4347181"/>
            <a:ext cx="2162318" cy="222121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971600" y="3030903"/>
            <a:ext cx="7110536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pts_1 = np.float32([[450, 65], [517, 65], [431, 164], [552, 164]]) pts_2 = np.float32([[0, 0], [300, 0], [0, 300], [300, 300]])</a:t>
            </a:r>
          </a:p>
        </p:txBody>
      </p:sp>
      <p:sp>
        <p:nvSpPr>
          <p:cNvPr id="8" name="Rectángulo 7"/>
          <p:cNvSpPr/>
          <p:nvPr/>
        </p:nvSpPr>
        <p:spPr>
          <a:xfrm>
            <a:off x="971600" y="3612097"/>
            <a:ext cx="7110536" cy="29394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M = cv2.getPerspectiveTransform(pts_1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pts_2)</a:t>
            </a:r>
          </a:p>
        </p:txBody>
      </p:sp>
      <p:sp>
        <p:nvSpPr>
          <p:cNvPr id="9" name="Rectángulo 8"/>
          <p:cNvSpPr/>
          <p:nvPr/>
        </p:nvSpPr>
        <p:spPr>
          <a:xfrm>
            <a:off x="971206" y="4024015"/>
            <a:ext cx="7110929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cv2.warpPerspective(image, M, (300, 300))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609600" y="1552623"/>
            <a:ext cx="3458344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dk1"/>
                </a:solidFill>
                <a:latin typeface="+mj-lt"/>
                <a:ea typeface="+mj-ea"/>
                <a:cs typeface="+mj-cs"/>
              </a:rPr>
              <a:t>cv2.warpPerspective() </a:t>
            </a:r>
            <a:r>
              <a:rPr lang="fr-FR" sz="2000" dirty="0" err="1">
                <a:solidFill>
                  <a:schemeClr val="dk1"/>
                </a:solidFill>
                <a:latin typeface="+mj-lt"/>
                <a:ea typeface="+mj-ea"/>
                <a:cs typeface="+mj-cs"/>
              </a:rPr>
              <a:t>takes</a:t>
            </a:r>
            <a:r>
              <a:rPr lang="fr-FR" sz="2000" dirty="0">
                <a:solidFill>
                  <a:schemeClr val="dk1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fr-FR" sz="2000" dirty="0" smtClean="0">
                <a:solidFill>
                  <a:schemeClr val="dk1"/>
                </a:solidFill>
                <a:latin typeface="+mj-lt"/>
                <a:ea typeface="+mj-ea"/>
                <a:cs typeface="+mj-cs"/>
              </a:rPr>
              <a:t>3x3 transformation </a:t>
            </a:r>
            <a:r>
              <a:rPr lang="fr-FR" sz="2000" dirty="0">
                <a:solidFill>
                  <a:schemeClr val="dk1"/>
                </a:solidFill>
                <a:latin typeface="+mj-lt"/>
                <a:ea typeface="+mj-ea"/>
                <a:cs typeface="+mj-cs"/>
              </a:rPr>
              <a:t>matrix</a:t>
            </a:r>
            <a:endParaRPr lang="en-GB" sz="2000" dirty="0">
              <a:solidFill>
                <a:schemeClr val="dk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0372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700" dirty="0"/>
              <a:t>Geometric image transformations: perspective correction</a:t>
            </a:r>
            <a:endParaRPr lang="en-GB" sz="2700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8539163" y="6597352"/>
            <a:ext cx="604837" cy="315913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fld id="{837B66DD-A152-4B31-8B52-FF3928EBF49F}" type="slidenum">
              <a:rPr lang="es-ES" smtClean="0"/>
              <a:pPr>
                <a:defRPr/>
              </a:pPr>
              <a:t>8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700808"/>
            <a:ext cx="7130752" cy="358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7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8539163" y="6597352"/>
            <a:ext cx="604837" cy="315913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fld id="{837B66DD-A152-4B31-8B52-FF3928EBF49F}" type="slidenum">
              <a:rPr lang="es-ES" smtClean="0"/>
              <a:pPr>
                <a:defRPr/>
              </a:pPr>
              <a:t>9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66" y="3645024"/>
            <a:ext cx="3096344" cy="24770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00" y="1052736"/>
            <a:ext cx="3150350" cy="252028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3645024"/>
            <a:ext cx="4924462" cy="246223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66" y="1052736"/>
            <a:ext cx="3095496" cy="2476397"/>
          </a:xfrm>
          <a:prstGeom prst="rect">
            <a:avLst/>
          </a:prstGeom>
        </p:spPr>
      </p:pic>
      <p:sp>
        <p:nvSpPr>
          <p:cNvPr id="12" name="1 Título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sz="2700" dirty="0"/>
              <a:t>Geometric image transformations: perspective correction</a:t>
            </a:r>
            <a:endParaRPr lang="en-GB" sz="2700" dirty="0"/>
          </a:p>
        </p:txBody>
      </p:sp>
    </p:spTree>
    <p:extLst>
      <p:ext uri="{BB962C8B-B14F-4D97-AF65-F5344CB8AC3E}">
        <p14:creationId xmlns:p14="http://schemas.microsoft.com/office/powerpoint/2010/main" val="74631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udent presentat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tudent presentat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52174</TotalTime>
  <Words>621</Words>
  <PresentationFormat>Presentación en pantalla (4:3)</PresentationFormat>
  <Paragraphs>153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19</vt:i4>
      </vt:variant>
    </vt:vector>
  </HeadingPairs>
  <TitlesOfParts>
    <vt:vector size="30" baseType="lpstr">
      <vt:lpstr>-apple-system</vt:lpstr>
      <vt:lpstr>Arial</vt:lpstr>
      <vt:lpstr>Calibri</vt:lpstr>
      <vt:lpstr>Consolas</vt:lpstr>
      <vt:lpstr>Courier New</vt:lpstr>
      <vt:lpstr>Roboto</vt:lpstr>
      <vt:lpstr>Tw Cen MT</vt:lpstr>
      <vt:lpstr>Wingdings</vt:lpstr>
      <vt:lpstr>Wingdings 2</vt:lpstr>
      <vt:lpstr>Student presentation</vt:lpstr>
      <vt:lpstr>1_Student presentation</vt:lpstr>
      <vt:lpstr>Visión por computador en la nueva era de la Inteligencia Artificial y el Deep Learning</vt:lpstr>
      <vt:lpstr>OpenCV</vt:lpstr>
      <vt:lpstr>Geometric image transformations: resize</vt:lpstr>
      <vt:lpstr>Geometric image transformations: translation</vt:lpstr>
      <vt:lpstr>Geometric image transformations: rotation</vt:lpstr>
      <vt:lpstr>Geometric image transformations: affine</vt:lpstr>
      <vt:lpstr>Geometric image transformations: perspective correction</vt:lpstr>
      <vt:lpstr>Geometric image transformations: perspective correction</vt:lpstr>
      <vt:lpstr>Geometric image transformations: perspective correction</vt:lpstr>
      <vt:lpstr>Sliders in Colab for image processing</vt:lpstr>
      <vt:lpstr>Visual interface for image processing</vt:lpstr>
      <vt:lpstr>Computational photography module in OpenCV</vt:lpstr>
      <vt:lpstr>Computational photography module in OpenCV</vt:lpstr>
      <vt:lpstr>Computational photography module in OpenCV</vt:lpstr>
      <vt:lpstr>K-means clustering OpenCV</vt:lpstr>
      <vt:lpstr>K-means clustering OpenCV</vt:lpstr>
      <vt:lpstr>Face processing</vt:lpstr>
      <vt:lpstr>Summary of image processing in OpenCV</vt:lpstr>
      <vt:lpstr>OpenCV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2007-12-30T09:58:21Z</dcterms:created>
  <dcterms:modified xsi:type="dcterms:W3CDTF">2021-03-29T17:56:54Z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TC101671253082</vt:lpwstr>
  </property>
  <property fmtid="{D5CDD505-2E9C-101B-9397-08002B2CF9AE}" pid="3" name="Tfs.IsStoryboard">
    <vt:bool>true</vt:bool>
  </property>
</Properties>
</file>